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77" r:id="rId3"/>
    <p:sldId id="278" r:id="rId4"/>
    <p:sldId id="279" r:id="rId5"/>
    <p:sldId id="292" r:id="rId6"/>
    <p:sldId id="294" r:id="rId7"/>
    <p:sldId id="293" r:id="rId8"/>
    <p:sldId id="295" r:id="rId9"/>
    <p:sldId id="296" r:id="rId10"/>
    <p:sldId id="298" r:id="rId11"/>
    <p:sldId id="297" r:id="rId12"/>
    <p:sldId id="299" r:id="rId13"/>
    <p:sldId id="300" r:id="rId14"/>
    <p:sldId id="301" r:id="rId15"/>
    <p:sldId id="316" r:id="rId16"/>
    <p:sldId id="302" r:id="rId17"/>
    <p:sldId id="318" r:id="rId18"/>
    <p:sldId id="317" r:id="rId19"/>
    <p:sldId id="303" r:id="rId20"/>
    <p:sldId id="310" r:id="rId21"/>
    <p:sldId id="311" r:id="rId22"/>
    <p:sldId id="312" r:id="rId23"/>
    <p:sldId id="313" r:id="rId24"/>
    <p:sldId id="319" r:id="rId25"/>
    <p:sldId id="320"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B2B2B2"/>
    <a:srgbClr val="202020"/>
    <a:srgbClr val="323232"/>
    <a:srgbClr val="CC3300"/>
    <a:srgbClr val="CC0000"/>
    <a:srgbClr val="FF33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8" autoAdjust="0"/>
    <p:restoredTop sz="94660"/>
  </p:normalViewPr>
  <p:slideViewPr>
    <p:cSldViewPr snapToGrid="0" showGuides="1">
      <p:cViewPr varScale="1">
        <p:scale>
          <a:sx n="115" d="100"/>
          <a:sy n="115" d="100"/>
        </p:scale>
        <p:origin x="444" y="102"/>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2019/3/20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2019/3/20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2019/3/20</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microsoft.com/office/2007/relationships/hdphoto" Target="../media/hdphoto5.wdp"/><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png"/><Relationship Id="rId5" Type="http://schemas.microsoft.com/office/2007/relationships/hdphoto" Target="../media/hdphoto8.wdp"/><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pPr>
              <a:lnSpc>
                <a:spcPct val="130000"/>
              </a:lnSpc>
            </a:pPr>
            <a:r>
              <a:rPr lang="zh-CN" altLang="en-US" dirty="0"/>
              <a:t>电子钟</a:t>
            </a:r>
          </a:p>
        </p:txBody>
      </p:sp>
      <p:sp>
        <p:nvSpPr>
          <p:cNvPr id="3" name="副标题 2"/>
          <p:cNvSpPr>
            <a:spLocks noGrp="1"/>
          </p:cNvSpPr>
          <p:nvPr>
            <p:ph type="subTitle" idx="1"/>
            <p:custDataLst>
              <p:tags r:id="rId3"/>
            </p:custDataLst>
          </p:nvPr>
        </p:nvSpPr>
        <p:spPr/>
        <p:txBody>
          <a:bodyPr>
            <a:normAutofit/>
          </a:bodyPr>
          <a:lstStyle/>
          <a:p>
            <a:pPr>
              <a:lnSpc>
                <a:spcPct val="130000"/>
              </a:lnSpc>
              <a:spcBef>
                <a:spcPts val="0"/>
              </a:spcBef>
            </a:pPr>
            <a:r>
              <a:rPr lang="en-US" altLang="zh-CN" sz="2800" dirty="0">
                <a:latin typeface="+mn-lt"/>
                <a:ea typeface="+mn-ea"/>
                <a:sym typeface="+mn-ea"/>
              </a:rPr>
              <a:t>Clock</a:t>
            </a:r>
            <a:endParaRPr lang="en-US" altLang="zh-CN" sz="2800" dirty="0">
              <a:solidFill>
                <a:schemeClr val="tx1">
                  <a:lumMod val="75000"/>
                  <a:lumOff val="25000"/>
                </a:schemeClr>
              </a:solidFill>
              <a:latin typeface="+mn-lt"/>
              <a:ea typeface="+mn-ea"/>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焊接方法</a:t>
            </a:r>
            <a:r>
              <a:rPr lang="en-US" altLang="zh-CN" sz="3200" dirty="0"/>
              <a:t>-</a:t>
            </a:r>
            <a:r>
              <a:rPr lang="zh-CN" altLang="en-US" sz="3200" dirty="0"/>
              <a:t>拖焊</a:t>
            </a:r>
          </a:p>
        </p:txBody>
      </p:sp>
      <p:pic>
        <p:nvPicPr>
          <p:cNvPr id="9" name="图片 8">
            <a:extLst>
              <a:ext uri="{FF2B5EF4-FFF2-40B4-BE49-F238E27FC236}">
                <a16:creationId xmlns:a16="http://schemas.microsoft.com/office/drawing/2014/main" id="{B4470AE5-892D-44A7-83F3-9E043725B5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3805766" y="1712000"/>
            <a:ext cx="3218794" cy="3069852"/>
          </a:xfrm>
          <a:prstGeom prst="rect">
            <a:avLst/>
          </a:prstGeom>
        </p:spPr>
      </p:pic>
      <p:pic>
        <p:nvPicPr>
          <p:cNvPr id="11" name="图片 10">
            <a:extLst>
              <a:ext uri="{FF2B5EF4-FFF2-40B4-BE49-F238E27FC236}">
                <a16:creationId xmlns:a16="http://schemas.microsoft.com/office/drawing/2014/main" id="{47E66355-8603-4FAF-ACEC-41B85120A6C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1023457" y="1711999"/>
            <a:ext cx="2342783" cy="3069853"/>
          </a:xfrm>
          <a:prstGeom prst="rect">
            <a:avLst/>
          </a:prstGeom>
        </p:spPr>
      </p:pic>
      <p:pic>
        <p:nvPicPr>
          <p:cNvPr id="12" name="图片 11">
            <a:extLst>
              <a:ext uri="{FF2B5EF4-FFF2-40B4-BE49-F238E27FC236}">
                <a16:creationId xmlns:a16="http://schemas.microsoft.com/office/drawing/2014/main" id="{EA2F4ECB-D7FB-4CB1-A495-422C00D6638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7464087" y="1711999"/>
            <a:ext cx="2672890" cy="3069854"/>
          </a:xfrm>
          <a:prstGeom prst="rect">
            <a:avLst/>
          </a:prstGeom>
        </p:spPr>
      </p:pic>
      <p:sp>
        <p:nvSpPr>
          <p:cNvPr id="17" name="内容占位符 15">
            <a:extLst>
              <a:ext uri="{FF2B5EF4-FFF2-40B4-BE49-F238E27FC236}">
                <a16:creationId xmlns:a16="http://schemas.microsoft.com/office/drawing/2014/main" id="{5E2912C7-0D19-4E1A-A713-AEB2B4C419BE}"/>
              </a:ext>
            </a:extLst>
          </p:cNvPr>
          <p:cNvSpPr txBox="1">
            <a:spLocks/>
          </p:cNvSpPr>
          <p:nvPr/>
        </p:nvSpPr>
        <p:spPr>
          <a:xfrm>
            <a:off x="1646243" y="5142741"/>
            <a:ext cx="1382436"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堆锡</a:t>
            </a:r>
            <a:endParaRPr lang="en-US" altLang="zh-CN" dirty="0"/>
          </a:p>
        </p:txBody>
      </p:sp>
      <p:sp>
        <p:nvSpPr>
          <p:cNvPr id="18" name="内容占位符 15">
            <a:extLst>
              <a:ext uri="{FF2B5EF4-FFF2-40B4-BE49-F238E27FC236}">
                <a16:creationId xmlns:a16="http://schemas.microsoft.com/office/drawing/2014/main" id="{AEA65F43-AECC-499B-B4D7-866B6BF4916A}"/>
              </a:ext>
            </a:extLst>
          </p:cNvPr>
          <p:cNvSpPr txBox="1">
            <a:spLocks/>
          </p:cNvSpPr>
          <p:nvPr/>
        </p:nvSpPr>
        <p:spPr>
          <a:xfrm>
            <a:off x="4757722" y="5142741"/>
            <a:ext cx="1770077"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拖焊</a:t>
            </a:r>
            <a:r>
              <a:rPr lang="en-US" altLang="zh-CN" dirty="0"/>
              <a:t>1</a:t>
            </a:r>
          </a:p>
        </p:txBody>
      </p:sp>
      <p:sp>
        <p:nvSpPr>
          <p:cNvPr id="19" name="内容占位符 15">
            <a:extLst>
              <a:ext uri="{FF2B5EF4-FFF2-40B4-BE49-F238E27FC236}">
                <a16:creationId xmlns:a16="http://schemas.microsoft.com/office/drawing/2014/main" id="{C0AEEA60-9D48-454A-9AFB-09BBBC35F071}"/>
              </a:ext>
            </a:extLst>
          </p:cNvPr>
          <p:cNvSpPr txBox="1">
            <a:spLocks/>
          </p:cNvSpPr>
          <p:nvPr/>
        </p:nvSpPr>
        <p:spPr>
          <a:xfrm>
            <a:off x="8256842" y="5142741"/>
            <a:ext cx="1382436"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拖焊</a:t>
            </a:r>
            <a:r>
              <a:rPr lang="en-US" altLang="zh-CN" dirty="0"/>
              <a:t>2</a:t>
            </a:r>
          </a:p>
        </p:txBody>
      </p:sp>
      <p:sp>
        <p:nvSpPr>
          <p:cNvPr id="21" name="内容占位符 15">
            <a:extLst>
              <a:ext uri="{FF2B5EF4-FFF2-40B4-BE49-F238E27FC236}">
                <a16:creationId xmlns:a16="http://schemas.microsoft.com/office/drawing/2014/main" id="{302E075D-C499-4D6E-8D14-126ABC0B6DD5}"/>
              </a:ext>
            </a:extLst>
          </p:cNvPr>
          <p:cNvSpPr txBox="1">
            <a:spLocks/>
          </p:cNvSpPr>
          <p:nvPr/>
        </p:nvSpPr>
        <p:spPr>
          <a:xfrm>
            <a:off x="955025" y="5689775"/>
            <a:ext cx="9707382" cy="37229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拖焊中要加适量的焊锡，同时保持焊锡的流动性很重要，此时就需要用到助焊剂：松香或焊锡膏</a:t>
            </a:r>
            <a:endParaRPr lang="en-US" altLang="zh-CN" dirty="0"/>
          </a:p>
        </p:txBody>
      </p:sp>
    </p:spTree>
    <p:extLst>
      <p:ext uri="{BB962C8B-B14F-4D97-AF65-F5344CB8AC3E}">
        <p14:creationId xmlns:p14="http://schemas.microsoft.com/office/powerpoint/2010/main" val="53774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焊接方法</a:t>
            </a:r>
            <a:r>
              <a:rPr lang="en-US" altLang="zh-CN" sz="3200" dirty="0"/>
              <a:t>-</a:t>
            </a:r>
            <a:r>
              <a:rPr lang="zh-CN" altLang="en-US" sz="3200" dirty="0"/>
              <a:t>短路处理</a:t>
            </a:r>
          </a:p>
        </p:txBody>
      </p:sp>
      <p:pic>
        <p:nvPicPr>
          <p:cNvPr id="13" name="图片 12">
            <a:extLst>
              <a:ext uri="{FF2B5EF4-FFF2-40B4-BE49-F238E27FC236}">
                <a16:creationId xmlns:a16="http://schemas.microsoft.com/office/drawing/2014/main" id="{1632DE9B-874F-4EA8-935E-5792815FC2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175909" y="1789045"/>
            <a:ext cx="2278323" cy="2410702"/>
          </a:xfrm>
          <a:prstGeom prst="rect">
            <a:avLst/>
          </a:prstGeom>
        </p:spPr>
      </p:pic>
      <p:pic>
        <p:nvPicPr>
          <p:cNvPr id="14" name="图片 13">
            <a:extLst>
              <a:ext uri="{FF2B5EF4-FFF2-40B4-BE49-F238E27FC236}">
                <a16:creationId xmlns:a16="http://schemas.microsoft.com/office/drawing/2014/main" id="{C23F76C3-49C4-44FC-BEF5-F88CFFFDDAB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3756172" y="1789043"/>
            <a:ext cx="2394790" cy="2410702"/>
          </a:xfrm>
          <a:prstGeom prst="rect">
            <a:avLst/>
          </a:prstGeom>
        </p:spPr>
      </p:pic>
      <p:pic>
        <p:nvPicPr>
          <p:cNvPr id="15" name="图片 14">
            <a:extLst>
              <a:ext uri="{FF2B5EF4-FFF2-40B4-BE49-F238E27FC236}">
                <a16:creationId xmlns:a16="http://schemas.microsoft.com/office/drawing/2014/main" id="{2751702F-0021-4984-A1AE-A14D3F1818D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6746844" y="1789042"/>
            <a:ext cx="2935543" cy="2410703"/>
          </a:xfrm>
          <a:prstGeom prst="rect">
            <a:avLst/>
          </a:prstGeom>
        </p:spPr>
      </p:pic>
      <p:sp>
        <p:nvSpPr>
          <p:cNvPr id="16" name="内容占位符 15">
            <a:extLst>
              <a:ext uri="{FF2B5EF4-FFF2-40B4-BE49-F238E27FC236}">
                <a16:creationId xmlns:a16="http://schemas.microsoft.com/office/drawing/2014/main" id="{4BBB0B79-9050-4660-AD74-27C2422E548A}"/>
              </a:ext>
            </a:extLst>
          </p:cNvPr>
          <p:cNvSpPr txBox="1">
            <a:spLocks/>
          </p:cNvSpPr>
          <p:nvPr/>
        </p:nvSpPr>
        <p:spPr>
          <a:xfrm>
            <a:off x="1623852" y="4416902"/>
            <a:ext cx="1382436"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短路位置</a:t>
            </a:r>
            <a:endParaRPr lang="en-US" altLang="zh-CN" dirty="0"/>
          </a:p>
        </p:txBody>
      </p:sp>
      <p:sp>
        <p:nvSpPr>
          <p:cNvPr id="17" name="内容占位符 15">
            <a:extLst>
              <a:ext uri="{FF2B5EF4-FFF2-40B4-BE49-F238E27FC236}">
                <a16:creationId xmlns:a16="http://schemas.microsoft.com/office/drawing/2014/main" id="{6073151F-AB5B-4461-836E-B958A05E2B24}"/>
              </a:ext>
            </a:extLst>
          </p:cNvPr>
          <p:cNvSpPr txBox="1">
            <a:spLocks/>
          </p:cNvSpPr>
          <p:nvPr/>
        </p:nvSpPr>
        <p:spPr>
          <a:xfrm>
            <a:off x="3618609" y="4416902"/>
            <a:ext cx="2867913"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加热，必要时加助焊剂</a:t>
            </a:r>
            <a:endParaRPr lang="en-US" altLang="zh-CN" dirty="0"/>
          </a:p>
        </p:txBody>
      </p:sp>
      <p:sp>
        <p:nvSpPr>
          <p:cNvPr id="18" name="内容占位符 15">
            <a:extLst>
              <a:ext uri="{FF2B5EF4-FFF2-40B4-BE49-F238E27FC236}">
                <a16:creationId xmlns:a16="http://schemas.microsoft.com/office/drawing/2014/main" id="{FA3EE1A5-5CFF-414F-906C-D042138C1AC5}"/>
              </a:ext>
            </a:extLst>
          </p:cNvPr>
          <p:cNvSpPr txBox="1">
            <a:spLocks/>
          </p:cNvSpPr>
          <p:nvPr/>
        </p:nvSpPr>
        <p:spPr>
          <a:xfrm>
            <a:off x="6486522" y="4420636"/>
            <a:ext cx="3756195"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利用流动性烙铁头带走多余焊锡</a:t>
            </a:r>
            <a:endParaRPr lang="en-US" altLang="zh-CN" dirty="0"/>
          </a:p>
        </p:txBody>
      </p:sp>
      <p:sp>
        <p:nvSpPr>
          <p:cNvPr id="19" name="内容占位符 15">
            <a:extLst>
              <a:ext uri="{FF2B5EF4-FFF2-40B4-BE49-F238E27FC236}">
                <a16:creationId xmlns:a16="http://schemas.microsoft.com/office/drawing/2014/main" id="{717505AE-CA89-4808-9AEE-F91EAC4CBDC8}"/>
              </a:ext>
            </a:extLst>
          </p:cNvPr>
          <p:cNvSpPr txBox="1">
            <a:spLocks/>
          </p:cNvSpPr>
          <p:nvPr/>
        </p:nvSpPr>
        <p:spPr>
          <a:xfrm>
            <a:off x="1175909" y="5006348"/>
            <a:ext cx="9707382"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保持焊锡的流动性很重要，需要用到助焊剂：松香或焊锡膏</a:t>
            </a:r>
            <a:endParaRPr lang="en-US" altLang="zh-CN" dirty="0"/>
          </a:p>
        </p:txBody>
      </p:sp>
    </p:spTree>
    <p:extLst>
      <p:ext uri="{BB962C8B-B14F-4D97-AF65-F5344CB8AC3E}">
        <p14:creationId xmlns:p14="http://schemas.microsoft.com/office/powerpoint/2010/main" val="413968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en-US" altLang="zh-CN" sz="3200" dirty="0"/>
              <a:t>SPI</a:t>
            </a:r>
            <a:r>
              <a:rPr lang="zh-CN" altLang="en-US" sz="3200" dirty="0"/>
              <a:t>总线</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10627104" cy="4351338"/>
          </a:xfrm>
        </p:spPr>
        <p:txBody>
          <a:bodyPr/>
          <a:lstStyle/>
          <a:p>
            <a:r>
              <a:rPr lang="en-US" altLang="zh-CN" dirty="0"/>
              <a:t>SPI</a:t>
            </a:r>
            <a:r>
              <a:rPr lang="zh-CN" altLang="en-US" dirty="0"/>
              <a:t>是串行外设接口（</a:t>
            </a:r>
            <a:r>
              <a:rPr lang="en-US" altLang="zh-CN" dirty="0"/>
              <a:t>Serial Peripheral Interface</a:t>
            </a:r>
            <a:r>
              <a:rPr lang="zh-CN" altLang="en-US" dirty="0"/>
              <a:t>）的缩写。</a:t>
            </a:r>
            <a:r>
              <a:rPr lang="en-US" altLang="zh-CN" dirty="0"/>
              <a:t>SPI</a:t>
            </a:r>
            <a:r>
              <a:rPr lang="zh-CN" altLang="en-US" dirty="0"/>
              <a:t>，是一种高速的，全双工，同步的通信总线</a:t>
            </a:r>
            <a:endParaRPr lang="en-US" altLang="zh-CN" dirty="0"/>
          </a:p>
          <a:p>
            <a:pPr lvl="1"/>
            <a:r>
              <a:rPr lang="en-US" altLang="zh-CN" dirty="0"/>
              <a:t>SDI – </a:t>
            </a:r>
            <a:r>
              <a:rPr lang="en-US" altLang="zh-CN" b="1" dirty="0" err="1"/>
              <a:t>S</a:t>
            </a:r>
            <a:r>
              <a:rPr lang="en-US" altLang="zh-CN" dirty="0" err="1"/>
              <a:t>erial</a:t>
            </a:r>
            <a:r>
              <a:rPr lang="en-US" altLang="zh-CN" b="1" dirty="0" err="1"/>
              <a:t>D</a:t>
            </a:r>
            <a:r>
              <a:rPr lang="en-US" altLang="zh-CN" dirty="0" err="1"/>
              <a:t>ata</a:t>
            </a:r>
            <a:r>
              <a:rPr lang="en-US" altLang="zh-CN" dirty="0"/>
              <a:t> </a:t>
            </a:r>
            <a:r>
              <a:rPr lang="en-US" altLang="zh-CN" b="1" dirty="0"/>
              <a:t>In,</a:t>
            </a:r>
            <a:r>
              <a:rPr lang="zh-CN" altLang="en-US" dirty="0"/>
              <a:t>串行数据输入；</a:t>
            </a:r>
          </a:p>
          <a:p>
            <a:pPr lvl="1"/>
            <a:r>
              <a:rPr lang="en-US" altLang="zh-CN" dirty="0"/>
              <a:t>SDO – </a:t>
            </a:r>
            <a:r>
              <a:rPr lang="en-US" altLang="zh-CN" b="1" dirty="0" err="1"/>
              <a:t>S</a:t>
            </a:r>
            <a:r>
              <a:rPr lang="en-US" altLang="zh-CN" dirty="0" err="1"/>
              <a:t>erial</a:t>
            </a:r>
            <a:r>
              <a:rPr lang="en-US" altLang="zh-CN" b="1" dirty="0" err="1"/>
              <a:t>D</a:t>
            </a:r>
            <a:r>
              <a:rPr lang="en-US" altLang="zh-CN" dirty="0" err="1"/>
              <a:t>ata</a:t>
            </a:r>
            <a:r>
              <a:rPr lang="en-US" altLang="zh-CN" b="1" dirty="0" err="1"/>
              <a:t>O</a:t>
            </a:r>
            <a:r>
              <a:rPr lang="en-US" altLang="zh-CN" dirty="0" err="1"/>
              <a:t>ut</a:t>
            </a:r>
            <a:r>
              <a:rPr lang="en-US" altLang="zh-CN" dirty="0"/>
              <a:t>,</a:t>
            </a:r>
            <a:r>
              <a:rPr lang="zh-CN" altLang="en-US" dirty="0"/>
              <a:t>串行数据输出；</a:t>
            </a:r>
          </a:p>
          <a:p>
            <a:pPr lvl="1"/>
            <a:r>
              <a:rPr lang="en-US" altLang="zh-CN" dirty="0"/>
              <a:t>SCLK – Serial Clock,</a:t>
            </a:r>
            <a:r>
              <a:rPr lang="zh-CN" altLang="en-US" dirty="0"/>
              <a:t>时钟信号，由主设备产生；</a:t>
            </a:r>
          </a:p>
          <a:p>
            <a:pPr lvl="1"/>
            <a:r>
              <a:rPr lang="en-US" altLang="zh-CN" dirty="0"/>
              <a:t>CS – Chip Select,</a:t>
            </a:r>
            <a:r>
              <a:rPr lang="zh-CN" altLang="en-US" dirty="0"/>
              <a:t>从设备使能信号，由主设备控制，不同设备可接不同</a:t>
            </a:r>
            <a:r>
              <a:rPr lang="en-US" altLang="zh-CN" dirty="0"/>
              <a:t>CS</a:t>
            </a:r>
            <a:r>
              <a:rPr lang="zh-CN" altLang="en-US" dirty="0"/>
              <a:t>信号共用其他信号</a:t>
            </a:r>
          </a:p>
          <a:p>
            <a:pPr lvl="1"/>
            <a:endParaRPr lang="zh-CN" altLang="en-US" dirty="0"/>
          </a:p>
        </p:txBody>
      </p:sp>
    </p:spTree>
    <p:extLst>
      <p:ext uri="{BB962C8B-B14F-4D97-AF65-F5344CB8AC3E}">
        <p14:creationId xmlns:p14="http://schemas.microsoft.com/office/powerpoint/2010/main" val="3131306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en-US" altLang="zh-CN" sz="3200" dirty="0"/>
              <a:t>SPI</a:t>
            </a:r>
            <a:r>
              <a:rPr lang="zh-CN" altLang="en-US" sz="3200" dirty="0"/>
              <a:t>总线</a:t>
            </a:r>
            <a:r>
              <a:rPr lang="en-US" altLang="zh-CN" sz="3200" dirty="0"/>
              <a:t>-</a:t>
            </a:r>
            <a:r>
              <a:rPr lang="zh-CN" altLang="en-US" sz="3200" dirty="0"/>
              <a:t>接口驱动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34" y="2149303"/>
            <a:ext cx="4294331" cy="3220748"/>
          </a:xfrm>
          <a:prstGeom prst="rect">
            <a:avLst/>
          </a:prstGeom>
        </p:spPr>
      </p:pic>
      <p:sp>
        <p:nvSpPr>
          <p:cNvPr id="5" name="内容占位符 4"/>
          <p:cNvSpPr>
            <a:spLocks noGrp="1"/>
          </p:cNvSpPr>
          <p:nvPr>
            <p:ph sz="half" idx="1"/>
          </p:nvPr>
        </p:nvSpPr>
        <p:spPr>
          <a:xfrm>
            <a:off x="282454" y="5370051"/>
            <a:ext cx="5181600" cy="457171"/>
          </a:xfrm>
        </p:spPr>
        <p:txBody>
          <a:bodyPr>
            <a:normAutofit fontScale="85000" lnSpcReduction="10000"/>
          </a:bodyPr>
          <a:lstStyle/>
          <a:p>
            <a:pPr marL="0" indent="0" algn="ctr">
              <a:buNone/>
            </a:pPr>
            <a:r>
              <a:rPr lang="zh-CN" altLang="en-US" dirty="0" smtClean="0"/>
              <a:t>对</a:t>
            </a:r>
            <a:r>
              <a:rPr lang="en-US" altLang="zh-CN" dirty="0" smtClean="0"/>
              <a:t>SPI</a:t>
            </a:r>
            <a:r>
              <a:rPr lang="zh-CN" altLang="en-US" dirty="0" smtClean="0"/>
              <a:t>的设定</a:t>
            </a:r>
            <a:endParaRPr lang="zh-CN" altLang="en-US" dirty="0"/>
          </a:p>
        </p:txBody>
      </p:sp>
      <p:sp>
        <p:nvSpPr>
          <p:cNvPr id="3" name="内容占位符 2"/>
          <p:cNvSpPr>
            <a:spLocks noGrp="1"/>
          </p:cNvSpPr>
          <p:nvPr>
            <p:ph sz="half" idx="1"/>
          </p:nvPr>
        </p:nvSpPr>
        <p:spPr>
          <a:xfrm>
            <a:off x="5472145" y="1584008"/>
            <a:ext cx="5181600" cy="4351338"/>
          </a:xfrm>
        </p:spPr>
        <p:txBody>
          <a:bodyPr/>
          <a:lstStyle/>
          <a:p>
            <a:pPr marL="0" indent="0">
              <a:buNone/>
            </a:pPr>
            <a:r>
              <a:rPr lang="en-US" altLang="zh-CN" dirty="0" err="1" smtClean="0"/>
              <a:t>scl</a:t>
            </a:r>
            <a:r>
              <a:rPr lang="zh-CN" altLang="en-US" dirty="0" smtClean="0"/>
              <a:t>为时钟信号，</a:t>
            </a:r>
            <a:r>
              <a:rPr lang="en-US" altLang="zh-CN" dirty="0" err="1" smtClean="0"/>
              <a:t>sda</a:t>
            </a:r>
            <a:r>
              <a:rPr lang="zh-CN" altLang="en-US" dirty="0" smtClean="0"/>
              <a:t>为数据传输</a:t>
            </a:r>
            <a:endParaRPr lang="en-US" altLang="zh-CN" dirty="0" smtClean="0"/>
          </a:p>
          <a:p>
            <a:pPr marL="0" indent="0">
              <a:buNone/>
            </a:pPr>
            <a:r>
              <a:rPr lang="en-US" altLang="zh-CN" dirty="0" err="1" smtClean="0"/>
              <a:t>scl</a:t>
            </a:r>
            <a:r>
              <a:rPr lang="zh-CN" altLang="en-US" dirty="0" smtClean="0"/>
              <a:t>设为低后可以调整</a:t>
            </a:r>
            <a:r>
              <a:rPr lang="en-US" altLang="zh-CN" dirty="0" err="1" smtClean="0"/>
              <a:t>sda</a:t>
            </a:r>
            <a:r>
              <a:rPr lang="zh-CN" altLang="en-US" dirty="0" smtClean="0"/>
              <a:t>的电位高低进行数据传输</a:t>
            </a:r>
            <a:endParaRPr lang="en-US" altLang="zh-CN" dirty="0" smtClean="0"/>
          </a:p>
          <a:p>
            <a:pPr marL="0" indent="0">
              <a:buNone/>
            </a:pPr>
            <a:r>
              <a:rPr lang="zh-CN" altLang="en-US" dirty="0" smtClean="0"/>
              <a:t>将数据和</a:t>
            </a:r>
            <a:r>
              <a:rPr lang="en-US" altLang="zh-CN" dirty="0" smtClean="0"/>
              <a:t>0x01</a:t>
            </a:r>
            <a:r>
              <a:rPr lang="zh-CN" altLang="en-US" dirty="0" smtClean="0"/>
              <a:t>进行与运算，如果为</a:t>
            </a:r>
            <a:r>
              <a:rPr lang="en-US" altLang="zh-CN" dirty="0" smtClean="0"/>
              <a:t>1</a:t>
            </a:r>
            <a:r>
              <a:rPr lang="zh-CN" altLang="en-US" dirty="0" smtClean="0"/>
              <a:t>则将</a:t>
            </a:r>
            <a:r>
              <a:rPr lang="en-US" altLang="zh-CN" dirty="0" err="1" smtClean="0"/>
              <a:t>sda</a:t>
            </a:r>
            <a:r>
              <a:rPr lang="zh-CN" altLang="en-US" dirty="0" smtClean="0"/>
              <a:t>设为高，否则设为低</a:t>
            </a:r>
            <a:endParaRPr lang="en-US" altLang="zh-CN" dirty="0" smtClean="0"/>
          </a:p>
          <a:p>
            <a:pPr marL="0" indent="0">
              <a:buNone/>
            </a:pPr>
            <a:r>
              <a:rPr lang="zh-CN" altLang="en-US" dirty="0" smtClean="0"/>
              <a:t>每次一位，计算完毕后</a:t>
            </a:r>
            <a:r>
              <a:rPr lang="en-US" altLang="zh-CN" dirty="0" err="1" smtClean="0"/>
              <a:t>scl</a:t>
            </a:r>
            <a:r>
              <a:rPr lang="zh-CN" altLang="en-US" dirty="0" smtClean="0"/>
              <a:t>拉高，将数据右移一位</a:t>
            </a:r>
            <a:endParaRPr lang="zh-CN" altLang="en-US" dirty="0"/>
          </a:p>
        </p:txBody>
      </p:sp>
    </p:spTree>
    <p:extLst>
      <p:ext uri="{BB962C8B-B14F-4D97-AF65-F5344CB8AC3E}">
        <p14:creationId xmlns:p14="http://schemas.microsoft.com/office/powerpoint/2010/main" val="68099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根据数据手册编写</a:t>
            </a:r>
            <a:r>
              <a:rPr lang="en-US" altLang="zh-CN" sz="3200" dirty="0"/>
              <a:t>AIP1638</a:t>
            </a:r>
            <a:r>
              <a:rPr lang="zh-CN" altLang="en-US" sz="3200" dirty="0"/>
              <a:t>驱动</a:t>
            </a:r>
          </a:p>
        </p:txBody>
      </p:sp>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64054" y="1584008"/>
            <a:ext cx="5699246" cy="4351338"/>
          </a:xfrm>
        </p:spPr>
      </p:pic>
      <p:sp>
        <p:nvSpPr>
          <p:cNvPr id="8" name="内容占位符 4"/>
          <p:cNvSpPr>
            <a:spLocks noGrp="1"/>
          </p:cNvSpPr>
          <p:nvPr>
            <p:ph sz="half" idx="1"/>
          </p:nvPr>
        </p:nvSpPr>
        <p:spPr>
          <a:xfrm>
            <a:off x="5722877" y="5935346"/>
            <a:ext cx="5181600" cy="457171"/>
          </a:xfrm>
        </p:spPr>
        <p:txBody>
          <a:bodyPr>
            <a:normAutofit fontScale="85000" lnSpcReduction="10000"/>
          </a:bodyPr>
          <a:lstStyle/>
          <a:p>
            <a:pPr marL="0" indent="0" algn="ctr">
              <a:buNone/>
            </a:pPr>
            <a:r>
              <a:rPr lang="zh-CN" altLang="en-US" dirty="0" smtClean="0"/>
              <a:t>对</a:t>
            </a:r>
            <a:r>
              <a:rPr lang="en-US" altLang="zh-CN" dirty="0" smtClean="0"/>
              <a:t>AIP1638</a:t>
            </a:r>
            <a:r>
              <a:rPr lang="zh-CN" altLang="en-US" dirty="0" smtClean="0"/>
              <a:t>的设定</a:t>
            </a:r>
            <a:endParaRPr lang="zh-CN" altLang="en-US" dirty="0"/>
          </a:p>
        </p:txBody>
      </p:sp>
      <p:sp>
        <p:nvSpPr>
          <p:cNvPr id="5" name="内容占位符 4"/>
          <p:cNvSpPr>
            <a:spLocks noGrp="1"/>
          </p:cNvSpPr>
          <p:nvPr>
            <p:ph sz="half" idx="1"/>
          </p:nvPr>
        </p:nvSpPr>
        <p:spPr>
          <a:xfrm>
            <a:off x="215438" y="1584008"/>
            <a:ext cx="5181600" cy="560676"/>
          </a:xfrm>
        </p:spPr>
        <p:txBody>
          <a:bodyPr/>
          <a:lstStyle/>
          <a:p>
            <a:pPr marL="0" indent="0">
              <a:buNone/>
            </a:pPr>
            <a:r>
              <a:rPr lang="en-US" altLang="zh-CN" dirty="0" smtClean="0"/>
              <a:t>AIP1638</a:t>
            </a:r>
            <a:r>
              <a:rPr lang="zh-CN" altLang="en-US" dirty="0" smtClean="0"/>
              <a:t>有三个引脚用以初始化</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37" y="2217883"/>
            <a:ext cx="5159879" cy="1472968"/>
          </a:xfrm>
          <a:prstGeom prst="rect">
            <a:avLst/>
          </a:prstGeom>
        </p:spPr>
      </p:pic>
      <p:sp>
        <p:nvSpPr>
          <p:cNvPr id="9" name="内容占位符 4"/>
          <p:cNvSpPr>
            <a:spLocks noGrp="1"/>
          </p:cNvSpPr>
          <p:nvPr>
            <p:ph sz="half" idx="1"/>
          </p:nvPr>
        </p:nvSpPr>
        <p:spPr>
          <a:xfrm>
            <a:off x="193716" y="3822903"/>
            <a:ext cx="5181600" cy="1397490"/>
          </a:xfrm>
        </p:spPr>
        <p:txBody>
          <a:bodyPr>
            <a:normAutofit/>
          </a:bodyPr>
          <a:lstStyle/>
          <a:p>
            <a:pPr marL="0" indent="0">
              <a:buNone/>
            </a:pPr>
            <a:r>
              <a:rPr lang="zh-CN" altLang="en-US" dirty="0" smtClean="0"/>
              <a:t>其中有两个引脚已经在</a:t>
            </a:r>
            <a:r>
              <a:rPr lang="en-US" altLang="zh-CN" dirty="0" smtClean="0"/>
              <a:t>SPI</a:t>
            </a:r>
            <a:r>
              <a:rPr lang="zh-CN" altLang="en-US" dirty="0" smtClean="0"/>
              <a:t>中介绍过，因此在初始化时只需要额外设定</a:t>
            </a:r>
            <a:r>
              <a:rPr lang="en-US" altLang="zh-CN" dirty="0" err="1" smtClean="0"/>
              <a:t>cs</a:t>
            </a:r>
            <a:r>
              <a:rPr lang="zh-CN" altLang="en-US" dirty="0" smtClean="0"/>
              <a:t>引脚即可</a:t>
            </a:r>
            <a:endParaRPr lang="zh-CN" altLang="en-US" dirty="0"/>
          </a:p>
        </p:txBody>
      </p:sp>
    </p:spTree>
    <p:extLst>
      <p:ext uri="{BB962C8B-B14F-4D97-AF65-F5344CB8AC3E}">
        <p14:creationId xmlns:p14="http://schemas.microsoft.com/office/powerpoint/2010/main" val="271705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根据数据手册控制</a:t>
            </a:r>
            <a:r>
              <a:rPr lang="en-US" altLang="zh-CN" sz="3200" dirty="0"/>
              <a:t>AIP1638</a:t>
            </a:r>
            <a:endParaRPr lang="zh-CN" altLang="en-US" sz="3200" dirty="0"/>
          </a:p>
        </p:txBody>
      </p:sp>
      <p:sp>
        <p:nvSpPr>
          <p:cNvPr id="7" name="内容占位符 4"/>
          <p:cNvSpPr>
            <a:spLocks noGrp="1"/>
          </p:cNvSpPr>
          <p:nvPr>
            <p:ph sz="half" idx="1"/>
          </p:nvPr>
        </p:nvSpPr>
        <p:spPr>
          <a:xfrm>
            <a:off x="215438" y="1584008"/>
            <a:ext cx="5181600" cy="560676"/>
          </a:xfrm>
        </p:spPr>
        <p:txBody>
          <a:bodyPr/>
          <a:lstStyle/>
          <a:p>
            <a:pPr marL="0" indent="0">
              <a:buNone/>
            </a:pPr>
            <a:r>
              <a:rPr lang="zh-CN" altLang="en-US" dirty="0" smtClean="0"/>
              <a:t>控制</a:t>
            </a:r>
            <a:r>
              <a:rPr lang="en-US" altLang="zh-CN" dirty="0" smtClean="0"/>
              <a:t>8</a:t>
            </a:r>
            <a:r>
              <a:rPr lang="zh-CN" altLang="en-US" dirty="0" smtClean="0"/>
              <a:t>段</a:t>
            </a:r>
            <a:r>
              <a:rPr lang="en-US" altLang="zh-CN" dirty="0" smtClean="0"/>
              <a:t>LED</a:t>
            </a:r>
            <a:r>
              <a:rPr lang="zh-CN" altLang="en-US" dirty="0" smtClean="0"/>
              <a:t>数码管代码如下：</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8" y="2144684"/>
            <a:ext cx="9144000" cy="657225"/>
          </a:xfrm>
          <a:prstGeom prst="rect">
            <a:avLst/>
          </a:prstGeom>
        </p:spPr>
      </p:pic>
      <p:sp>
        <p:nvSpPr>
          <p:cNvPr id="8" name="内容占位符 4"/>
          <p:cNvSpPr>
            <a:spLocks noGrp="1"/>
          </p:cNvSpPr>
          <p:nvPr>
            <p:ph sz="half" idx="1"/>
          </p:nvPr>
        </p:nvSpPr>
        <p:spPr>
          <a:xfrm>
            <a:off x="215438" y="2855740"/>
            <a:ext cx="9410700" cy="560676"/>
          </a:xfrm>
        </p:spPr>
        <p:txBody>
          <a:bodyPr/>
          <a:lstStyle/>
          <a:p>
            <a:pPr marL="0" indent="0">
              <a:buNone/>
            </a:pPr>
            <a:r>
              <a:rPr lang="zh-CN" altLang="en-US" dirty="0" smtClean="0"/>
              <a:t>第二行：输入为</a:t>
            </a:r>
            <a:r>
              <a:rPr lang="en-US" altLang="zh-CN" dirty="0" smtClean="0"/>
              <a:t>01000000</a:t>
            </a:r>
            <a:r>
              <a:rPr lang="zh-CN" altLang="en-US" dirty="0" smtClean="0"/>
              <a:t>，根据手册内容，设置为写数据到显示寄存器</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38" y="3416416"/>
            <a:ext cx="9053513" cy="3233924"/>
          </a:xfrm>
          <a:prstGeom prst="rect">
            <a:avLst/>
          </a:prstGeom>
        </p:spPr>
      </p:pic>
    </p:spTree>
    <p:extLst>
      <p:ext uri="{BB962C8B-B14F-4D97-AF65-F5344CB8AC3E}">
        <p14:creationId xmlns:p14="http://schemas.microsoft.com/office/powerpoint/2010/main" val="868427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根据数据手册控制</a:t>
            </a:r>
            <a:r>
              <a:rPr lang="en-US" altLang="zh-CN" sz="3200" dirty="0"/>
              <a:t>AIP1638</a:t>
            </a:r>
            <a:endParaRPr lang="zh-CN" altLang="en-US" sz="3200" dirty="0"/>
          </a:p>
        </p:txBody>
      </p:sp>
      <p:sp>
        <p:nvSpPr>
          <p:cNvPr id="8" name="内容占位符 4"/>
          <p:cNvSpPr>
            <a:spLocks noGrp="1"/>
          </p:cNvSpPr>
          <p:nvPr>
            <p:ph sz="half" idx="1"/>
          </p:nvPr>
        </p:nvSpPr>
        <p:spPr>
          <a:xfrm>
            <a:off x="165561" y="1588598"/>
            <a:ext cx="9410700" cy="560676"/>
          </a:xfrm>
        </p:spPr>
        <p:txBody>
          <a:bodyPr/>
          <a:lstStyle/>
          <a:p>
            <a:pPr marL="0" indent="0">
              <a:buNone/>
            </a:pPr>
            <a:r>
              <a:rPr lang="zh-CN" altLang="en-US" dirty="0" smtClean="0"/>
              <a:t>第三行：开头输入为</a:t>
            </a:r>
            <a:r>
              <a:rPr lang="en-US" altLang="zh-CN" dirty="0" smtClean="0"/>
              <a:t>11000000</a:t>
            </a:r>
            <a:endParaRPr lang="zh-CN" altLang="en-US"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8" y="2144684"/>
            <a:ext cx="9144000" cy="65722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1" y="3685396"/>
            <a:ext cx="7553325" cy="1914525"/>
          </a:xfrm>
          <a:prstGeom prst="rect">
            <a:avLst/>
          </a:prstGeom>
        </p:spPr>
      </p:pic>
      <p:sp>
        <p:nvSpPr>
          <p:cNvPr id="14" name="内容占位符 4"/>
          <p:cNvSpPr>
            <a:spLocks noGrp="1"/>
          </p:cNvSpPr>
          <p:nvPr>
            <p:ph sz="half" idx="1"/>
          </p:nvPr>
        </p:nvSpPr>
        <p:spPr>
          <a:xfrm>
            <a:off x="165561" y="2904780"/>
            <a:ext cx="9410700" cy="560676"/>
          </a:xfrm>
        </p:spPr>
        <p:txBody>
          <a:bodyPr/>
          <a:lstStyle/>
          <a:p>
            <a:pPr marL="0" indent="0">
              <a:buNone/>
            </a:pPr>
            <a:r>
              <a:rPr lang="zh-CN" altLang="en-US" dirty="0" smtClean="0"/>
              <a:t>设置地址开始位置为</a:t>
            </a:r>
            <a:r>
              <a:rPr lang="en-US" altLang="zh-CN" dirty="0" smtClean="0"/>
              <a:t>00H</a:t>
            </a:r>
            <a:r>
              <a:rPr lang="zh-CN" altLang="en-US" dirty="0" smtClean="0"/>
              <a:t>，之后将后面的依次输入寄存器内，其地址依次增加</a:t>
            </a:r>
            <a:endParaRPr lang="zh-CN" altLang="en-US" dirty="0"/>
          </a:p>
        </p:txBody>
      </p:sp>
    </p:spTree>
    <p:extLst>
      <p:ext uri="{BB962C8B-B14F-4D97-AF65-F5344CB8AC3E}">
        <p14:creationId xmlns:p14="http://schemas.microsoft.com/office/powerpoint/2010/main" val="239768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根据数据手册控制</a:t>
            </a:r>
            <a:r>
              <a:rPr lang="en-US" altLang="zh-CN" sz="3200" dirty="0"/>
              <a:t>AIP1638</a:t>
            </a:r>
            <a:endParaRPr lang="zh-CN" altLang="en-US" sz="3200" dirty="0"/>
          </a:p>
        </p:txBody>
      </p:sp>
      <p:sp>
        <p:nvSpPr>
          <p:cNvPr id="8" name="内容占位符 4"/>
          <p:cNvSpPr>
            <a:spLocks noGrp="1"/>
          </p:cNvSpPr>
          <p:nvPr>
            <p:ph sz="half" idx="1"/>
          </p:nvPr>
        </p:nvSpPr>
        <p:spPr>
          <a:xfrm>
            <a:off x="165561" y="1588598"/>
            <a:ext cx="11763204" cy="1545300"/>
          </a:xfrm>
        </p:spPr>
        <p:txBody>
          <a:bodyPr/>
          <a:lstStyle/>
          <a:p>
            <a:pPr marL="0" indent="0">
              <a:buNone/>
            </a:pPr>
            <a:r>
              <a:rPr lang="zh-CN" altLang="en-US" dirty="0" smtClean="0"/>
              <a:t>本电路焊接为共阳极，根据手册示例，若想在第一位处显示</a:t>
            </a:r>
            <a:r>
              <a:rPr lang="en-US" altLang="zh-CN" dirty="0" smtClean="0"/>
              <a:t>0</a:t>
            </a:r>
            <a:r>
              <a:rPr lang="zh-CN" altLang="en-US" dirty="0" smtClean="0"/>
              <a:t>，则需要将</a:t>
            </a:r>
            <a:r>
              <a:rPr lang="en-US" altLang="zh-CN" dirty="0" smtClean="0"/>
              <a:t>00H</a:t>
            </a:r>
            <a:r>
              <a:rPr lang="zh-CN" altLang="en-US" dirty="0" smtClean="0"/>
              <a:t>，</a:t>
            </a:r>
            <a:r>
              <a:rPr lang="en-US" altLang="zh-CN" dirty="0" smtClean="0"/>
              <a:t>02H</a:t>
            </a:r>
            <a:r>
              <a:rPr lang="zh-CN" altLang="en-US" dirty="0" smtClean="0"/>
              <a:t>，</a:t>
            </a:r>
            <a:r>
              <a:rPr lang="en-US" altLang="zh-CN" dirty="0" smtClean="0"/>
              <a:t>04H</a:t>
            </a:r>
            <a:r>
              <a:rPr lang="zh-CN" altLang="en-US" dirty="0" smtClean="0"/>
              <a:t>，</a:t>
            </a:r>
            <a:r>
              <a:rPr lang="en-US" altLang="zh-CN" dirty="0" smtClean="0"/>
              <a:t>06H</a:t>
            </a:r>
            <a:r>
              <a:rPr lang="zh-CN" altLang="en-US" dirty="0" smtClean="0"/>
              <a:t>，</a:t>
            </a:r>
            <a:r>
              <a:rPr lang="en-US" altLang="zh-CN" dirty="0" smtClean="0"/>
              <a:t>08H</a:t>
            </a:r>
            <a:r>
              <a:rPr lang="zh-CN" altLang="en-US" dirty="0" smtClean="0"/>
              <a:t>，</a:t>
            </a:r>
            <a:r>
              <a:rPr lang="en-US" altLang="zh-CN" dirty="0" smtClean="0"/>
              <a:t>0AH</a:t>
            </a:r>
            <a:r>
              <a:rPr lang="zh-CN" altLang="en-US" dirty="0" smtClean="0"/>
              <a:t>地址内写入</a:t>
            </a:r>
            <a:r>
              <a:rPr lang="en-US" altLang="zh-CN" dirty="0" smtClean="0"/>
              <a:t>01H</a:t>
            </a:r>
            <a:r>
              <a:rPr lang="zh-CN" altLang="en-US" dirty="0" smtClean="0"/>
              <a:t>，其余地址单元全部写</a:t>
            </a:r>
            <a:r>
              <a:rPr lang="en-US" altLang="zh-CN" dirty="0" smtClean="0"/>
              <a:t>0</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21615"/>
            <a:ext cx="5147643" cy="307943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199" y="3222969"/>
            <a:ext cx="6526566" cy="3078077"/>
          </a:xfrm>
          <a:prstGeom prst="rect">
            <a:avLst/>
          </a:prstGeom>
        </p:spPr>
      </p:pic>
    </p:spTree>
    <p:extLst>
      <p:ext uri="{BB962C8B-B14F-4D97-AF65-F5344CB8AC3E}">
        <p14:creationId xmlns:p14="http://schemas.microsoft.com/office/powerpoint/2010/main" val="220474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根据数据手册控制</a:t>
            </a:r>
            <a:r>
              <a:rPr lang="en-US" altLang="zh-CN" sz="3200" dirty="0"/>
              <a:t>AIP1638</a:t>
            </a:r>
            <a:endParaRPr lang="zh-CN" altLang="en-US" sz="3200" dirty="0"/>
          </a:p>
        </p:txBody>
      </p:sp>
      <p:sp>
        <p:nvSpPr>
          <p:cNvPr id="8" name="内容占位符 4"/>
          <p:cNvSpPr>
            <a:spLocks noGrp="1"/>
          </p:cNvSpPr>
          <p:nvPr>
            <p:ph sz="half" idx="1"/>
          </p:nvPr>
        </p:nvSpPr>
        <p:spPr>
          <a:xfrm>
            <a:off x="165561" y="1588598"/>
            <a:ext cx="9410700" cy="788842"/>
          </a:xfrm>
        </p:spPr>
        <p:txBody>
          <a:bodyPr>
            <a:normAutofit/>
          </a:bodyPr>
          <a:lstStyle/>
          <a:p>
            <a:pPr marL="0" indent="0">
              <a:buNone/>
            </a:pPr>
            <a:r>
              <a:rPr lang="zh-CN" altLang="en-US" dirty="0" smtClean="0"/>
              <a:t>根据手册示例，本次所给示例写入地址情况如右图所示</a:t>
            </a:r>
            <a:endParaRPr lang="en-US" altLang="zh-CN" dirty="0" smtClean="0"/>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983" y="1584008"/>
            <a:ext cx="1609725" cy="5048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61" y="2603558"/>
            <a:ext cx="2680812" cy="3574416"/>
          </a:xfrm>
          <a:prstGeom prst="rect">
            <a:avLst/>
          </a:prstGeom>
        </p:spPr>
      </p:pic>
      <p:sp>
        <p:nvSpPr>
          <p:cNvPr id="10" name="内容占位符 4"/>
          <p:cNvSpPr>
            <a:spLocks noGrp="1"/>
          </p:cNvSpPr>
          <p:nvPr>
            <p:ph sz="half" idx="1"/>
          </p:nvPr>
        </p:nvSpPr>
        <p:spPr>
          <a:xfrm>
            <a:off x="165561" y="2059927"/>
            <a:ext cx="3529489" cy="635026"/>
          </a:xfrm>
        </p:spPr>
        <p:txBody>
          <a:bodyPr>
            <a:normAutofit/>
          </a:bodyPr>
          <a:lstStyle/>
          <a:p>
            <a:pPr marL="0" indent="0">
              <a:buNone/>
            </a:pPr>
            <a:r>
              <a:rPr lang="zh-CN" altLang="en-US" dirty="0" smtClean="0"/>
              <a:t>显示结果如下图所示：</a:t>
            </a:r>
            <a:endParaRPr lang="en-US" altLang="zh-CN" dirty="0" smtClean="0"/>
          </a:p>
          <a:p>
            <a:pPr marL="0" indent="0">
              <a:buNone/>
            </a:pPr>
            <a:endParaRPr lang="zh-CN" altLang="en-US" dirty="0"/>
          </a:p>
        </p:txBody>
      </p:sp>
      <p:sp>
        <p:nvSpPr>
          <p:cNvPr id="11" name="内容占位符 4"/>
          <p:cNvSpPr>
            <a:spLocks noGrp="1"/>
          </p:cNvSpPr>
          <p:nvPr>
            <p:ph sz="half" idx="1"/>
          </p:nvPr>
        </p:nvSpPr>
        <p:spPr>
          <a:xfrm>
            <a:off x="3530095" y="2151412"/>
            <a:ext cx="4436441" cy="4026562"/>
          </a:xfrm>
        </p:spPr>
        <p:txBody>
          <a:bodyPr>
            <a:normAutofit/>
          </a:bodyPr>
          <a:lstStyle/>
          <a:p>
            <a:pPr marL="0" indent="0">
              <a:buNone/>
            </a:pPr>
            <a:r>
              <a:rPr lang="zh-CN" altLang="en-US" dirty="0" smtClean="0"/>
              <a:t>第一行最后一个</a:t>
            </a:r>
            <a:r>
              <a:rPr lang="en-US" altLang="zh-CN" dirty="0" smtClean="0"/>
              <a:t>E</a:t>
            </a:r>
            <a:r>
              <a:rPr lang="zh-CN" altLang="en-US" dirty="0" smtClean="0"/>
              <a:t>所对应的数字为右图红框所圈，可以简单的理解为：</a:t>
            </a:r>
            <a:r>
              <a:rPr lang="en-US" altLang="zh-CN" dirty="0" smtClean="0"/>
              <a:t>10011111</a:t>
            </a:r>
            <a:endParaRPr lang="en-US" altLang="zh-CN" dirty="0"/>
          </a:p>
          <a:p>
            <a:pPr marL="0" indent="0">
              <a:buNone/>
            </a:pPr>
            <a:r>
              <a:rPr lang="zh-CN" altLang="en-US" dirty="0" smtClean="0"/>
              <a:t>对应的</a:t>
            </a:r>
            <a:r>
              <a:rPr lang="en-US" altLang="zh-CN" dirty="0" smtClean="0"/>
              <a:t>8</a:t>
            </a:r>
            <a:r>
              <a:rPr lang="zh-CN" altLang="en-US" dirty="0" smtClean="0"/>
              <a:t>段数码管如图：</a:t>
            </a:r>
            <a:endParaRPr lang="zh-CN" altLang="en-US" dirty="0"/>
          </a:p>
        </p:txBody>
      </p:sp>
      <p:sp>
        <p:nvSpPr>
          <p:cNvPr id="6" name="矩形 5"/>
          <p:cNvSpPr/>
          <p:nvPr/>
        </p:nvSpPr>
        <p:spPr>
          <a:xfrm>
            <a:off x="8591983" y="1983018"/>
            <a:ext cx="144693" cy="4649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543" y="4108133"/>
            <a:ext cx="1478458" cy="2069841"/>
          </a:xfrm>
          <a:prstGeom prst="rect">
            <a:avLst/>
          </a:prstGeom>
        </p:spPr>
      </p:pic>
      <p:sp>
        <p:nvSpPr>
          <p:cNvPr id="15" name="内容占位符 4"/>
          <p:cNvSpPr>
            <a:spLocks noGrp="1"/>
          </p:cNvSpPr>
          <p:nvPr>
            <p:ph sz="half" idx="1"/>
          </p:nvPr>
        </p:nvSpPr>
        <p:spPr>
          <a:xfrm>
            <a:off x="5207187" y="4163878"/>
            <a:ext cx="2631715" cy="1106391"/>
          </a:xfrm>
        </p:spPr>
        <p:txBody>
          <a:bodyPr>
            <a:normAutofit/>
          </a:bodyPr>
          <a:lstStyle/>
          <a:p>
            <a:pPr marL="0" indent="0">
              <a:buNone/>
            </a:pPr>
            <a:r>
              <a:rPr lang="zh-CN" altLang="en-US" dirty="0" smtClean="0"/>
              <a:t>除</a:t>
            </a:r>
            <a:r>
              <a:rPr lang="en-US" altLang="zh-CN" dirty="0" smtClean="0"/>
              <a:t>b</a:t>
            </a:r>
            <a:r>
              <a:rPr lang="zh-CN" altLang="en-US" dirty="0" smtClean="0"/>
              <a:t>、</a:t>
            </a:r>
            <a:r>
              <a:rPr lang="en-US" altLang="zh-CN" dirty="0" smtClean="0"/>
              <a:t>c</a:t>
            </a:r>
            <a:r>
              <a:rPr lang="zh-CN" altLang="en-US" dirty="0" smtClean="0"/>
              <a:t>两段之外全亮</a:t>
            </a:r>
            <a:endParaRPr lang="en-US" altLang="zh-CN" dirty="0" smtClean="0"/>
          </a:p>
          <a:p>
            <a:pPr marL="0" indent="0">
              <a:buNone/>
            </a:pPr>
            <a:endParaRPr lang="zh-CN" altLang="en-US" dirty="0"/>
          </a:p>
        </p:txBody>
      </p:sp>
    </p:spTree>
    <p:extLst>
      <p:ext uri="{BB962C8B-B14F-4D97-AF65-F5344CB8AC3E}">
        <p14:creationId xmlns:p14="http://schemas.microsoft.com/office/powerpoint/2010/main" val="147734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控制数码管显示</a:t>
            </a:r>
            <a:r>
              <a:rPr lang="en-US" altLang="zh-CN" sz="3200" dirty="0"/>
              <a:t>0-9</a:t>
            </a:r>
            <a:endParaRPr lang="zh-CN" altLang="en-US" sz="3200" dirty="0"/>
          </a:p>
        </p:txBody>
      </p:sp>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08626" y="1584008"/>
            <a:ext cx="4954674" cy="4351338"/>
          </a:xfrm>
        </p:spPr>
      </p:pic>
      <p:sp>
        <p:nvSpPr>
          <p:cNvPr id="7" name="内容占位符 4"/>
          <p:cNvSpPr>
            <a:spLocks noGrp="1"/>
          </p:cNvSpPr>
          <p:nvPr>
            <p:ph sz="half" idx="1"/>
          </p:nvPr>
        </p:nvSpPr>
        <p:spPr>
          <a:xfrm>
            <a:off x="165561" y="1588598"/>
            <a:ext cx="9410700" cy="788842"/>
          </a:xfrm>
        </p:spPr>
        <p:txBody>
          <a:bodyPr>
            <a:normAutofit/>
          </a:bodyPr>
          <a:lstStyle/>
          <a:p>
            <a:pPr marL="0" indent="0">
              <a:buNone/>
            </a:pPr>
            <a:r>
              <a:rPr lang="zh-CN" altLang="en-US" dirty="0" smtClean="0"/>
              <a:t>根据所给</a:t>
            </a:r>
            <a:r>
              <a:rPr lang="zh-CN" altLang="en-US" dirty="0"/>
              <a:t>示例</a:t>
            </a:r>
            <a:r>
              <a:rPr lang="zh-CN" altLang="en-US" dirty="0" smtClean="0"/>
              <a:t>，将</a:t>
            </a:r>
            <a:r>
              <a:rPr lang="en-US" altLang="zh-CN" dirty="0" smtClean="0"/>
              <a:t>0-9</a:t>
            </a:r>
            <a:r>
              <a:rPr lang="zh-CN" altLang="en-US" dirty="0" smtClean="0"/>
              <a:t>对应的数码管段选写入数组</a:t>
            </a:r>
            <a:endParaRPr lang="en-US" altLang="zh-CN" dirty="0" smtClean="0"/>
          </a:p>
          <a:p>
            <a:pPr marL="0" indent="0">
              <a:buNone/>
            </a:pP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1" y="2195512"/>
            <a:ext cx="4352925" cy="638175"/>
          </a:xfrm>
          <a:prstGeom prst="rect">
            <a:avLst/>
          </a:prstGeom>
        </p:spPr>
      </p:pic>
      <p:sp>
        <p:nvSpPr>
          <p:cNvPr id="9" name="内容占位符 4"/>
          <p:cNvSpPr>
            <a:spLocks noGrp="1"/>
          </p:cNvSpPr>
          <p:nvPr>
            <p:ph sz="half" idx="1"/>
          </p:nvPr>
        </p:nvSpPr>
        <p:spPr>
          <a:xfrm>
            <a:off x="165561" y="2833687"/>
            <a:ext cx="6043065" cy="1048358"/>
          </a:xfrm>
        </p:spPr>
        <p:txBody>
          <a:bodyPr>
            <a:normAutofit/>
          </a:bodyPr>
          <a:lstStyle/>
          <a:p>
            <a:pPr marL="0" indent="0">
              <a:buNone/>
            </a:pPr>
            <a:r>
              <a:rPr lang="zh-CN" altLang="en-US" dirty="0"/>
              <a:t>第一</a:t>
            </a:r>
            <a:r>
              <a:rPr lang="zh-CN" altLang="en-US" dirty="0" smtClean="0"/>
              <a:t>个循环从</a:t>
            </a:r>
            <a:r>
              <a:rPr lang="en-US" altLang="zh-CN" dirty="0" smtClean="0"/>
              <a:t>0-7</a:t>
            </a:r>
            <a:r>
              <a:rPr lang="zh-CN" altLang="en-US" dirty="0" smtClean="0"/>
              <a:t>中依次选中数字，第二个循环将选中数字的每个元素都左移相应的位数</a:t>
            </a: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10" y="3832543"/>
            <a:ext cx="4238625" cy="647700"/>
          </a:xfrm>
          <a:prstGeom prst="rect">
            <a:avLst/>
          </a:prstGeom>
        </p:spPr>
      </p:pic>
      <p:sp>
        <p:nvSpPr>
          <p:cNvPr id="11" name="内容占位符 4"/>
          <p:cNvSpPr>
            <a:spLocks noGrp="1"/>
          </p:cNvSpPr>
          <p:nvPr>
            <p:ph sz="half" idx="1"/>
          </p:nvPr>
        </p:nvSpPr>
        <p:spPr>
          <a:xfrm>
            <a:off x="222710" y="4645367"/>
            <a:ext cx="6043065" cy="1746226"/>
          </a:xfrm>
        </p:spPr>
        <p:txBody>
          <a:bodyPr>
            <a:normAutofit/>
          </a:bodyPr>
          <a:lstStyle/>
          <a:p>
            <a:pPr marL="0" indent="0">
              <a:buNone/>
            </a:pPr>
            <a:r>
              <a:rPr lang="zh-CN" altLang="en-US" dirty="0" smtClean="0"/>
              <a:t>之后将每个数字的相应元素依次相加，这样就能保证写入寄存器内的数据按照二进制展开后从上到下对应的位数符合我们的需求</a:t>
            </a:r>
            <a:endParaRPr lang="zh-CN" altLang="en-US" dirty="0"/>
          </a:p>
        </p:txBody>
      </p:sp>
    </p:spTree>
    <p:extLst>
      <p:ext uri="{BB962C8B-B14F-4D97-AF65-F5344CB8AC3E}">
        <p14:creationId xmlns:p14="http://schemas.microsoft.com/office/powerpoint/2010/main" val="77852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常见的数码管显示</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5181600" cy="4351338"/>
          </a:xfrm>
        </p:spPr>
        <p:txBody>
          <a:bodyPr/>
          <a:lstStyle/>
          <a:p>
            <a:r>
              <a:rPr lang="zh-CN" altLang="en-US" dirty="0"/>
              <a:t>电子称，温湿度计，电饭煲，电子日历等</a:t>
            </a:r>
            <a:endParaRPr lang="en-US" altLang="zh-CN" dirty="0"/>
          </a:p>
          <a:p>
            <a:r>
              <a:rPr lang="zh-CN" altLang="en-US" dirty="0"/>
              <a:t>还有哪里用到？</a:t>
            </a:r>
            <a:endParaRPr lang="en-US" altLang="zh-CN" dirty="0"/>
          </a:p>
        </p:txBody>
      </p:sp>
      <p:pic>
        <p:nvPicPr>
          <p:cNvPr id="5" name="内容占位符 4">
            <a:extLst>
              <a:ext uri="{FF2B5EF4-FFF2-40B4-BE49-F238E27FC236}">
                <a16:creationId xmlns:a16="http://schemas.microsoft.com/office/drawing/2014/main" id="{5A37773E-50BB-450A-9691-675AC5B4F282}"/>
              </a:ext>
            </a:extLst>
          </p:cNvPr>
          <p:cNvPicPr>
            <a:picLocks noGrp="1" noChangeAspect="1"/>
          </p:cNvPicPr>
          <p:nvPr>
            <p:ph sz="half" idx="2"/>
          </p:nvPr>
        </p:nvPicPr>
        <p:blipFill>
          <a:blip r:embed="rId2"/>
          <a:stretch>
            <a:fillRect/>
          </a:stretch>
        </p:blipFill>
        <p:spPr>
          <a:xfrm>
            <a:off x="5981700" y="3288091"/>
            <a:ext cx="5181600" cy="2399018"/>
          </a:xfrm>
          <a:prstGeom prst="rect">
            <a:avLst/>
          </a:prstGeom>
        </p:spPr>
      </p:pic>
      <p:pic>
        <p:nvPicPr>
          <p:cNvPr id="3" name="图片 2">
            <a:extLst>
              <a:ext uri="{FF2B5EF4-FFF2-40B4-BE49-F238E27FC236}">
                <a16:creationId xmlns:a16="http://schemas.microsoft.com/office/drawing/2014/main" id="{32DE8C4A-1FA2-416F-9FE1-742F19362873}"/>
              </a:ext>
            </a:extLst>
          </p:cNvPr>
          <p:cNvPicPr>
            <a:picLocks noChangeAspect="1"/>
          </p:cNvPicPr>
          <p:nvPr/>
        </p:nvPicPr>
        <p:blipFill rotWithShape="1">
          <a:blip r:embed="rId3"/>
          <a:srcRect l="1627"/>
          <a:stretch/>
        </p:blipFill>
        <p:spPr>
          <a:xfrm>
            <a:off x="5981700" y="1356194"/>
            <a:ext cx="5181600" cy="1543050"/>
          </a:xfrm>
          <a:prstGeom prst="rect">
            <a:avLst/>
          </a:prstGeom>
        </p:spPr>
      </p:pic>
      <p:pic>
        <p:nvPicPr>
          <p:cNvPr id="4" name="图片 3">
            <a:extLst>
              <a:ext uri="{FF2B5EF4-FFF2-40B4-BE49-F238E27FC236}">
                <a16:creationId xmlns:a16="http://schemas.microsoft.com/office/drawing/2014/main" id="{E2E483E7-A520-4055-A96D-0AF419B2D71A}"/>
              </a:ext>
            </a:extLst>
          </p:cNvPr>
          <p:cNvPicPr>
            <a:picLocks noChangeAspect="1"/>
          </p:cNvPicPr>
          <p:nvPr/>
        </p:nvPicPr>
        <p:blipFill>
          <a:blip r:embed="rId4"/>
          <a:stretch>
            <a:fillRect/>
          </a:stretch>
        </p:blipFill>
        <p:spPr>
          <a:xfrm>
            <a:off x="905661" y="2972484"/>
            <a:ext cx="4038600" cy="2714625"/>
          </a:xfrm>
          <a:prstGeom prst="rect">
            <a:avLst/>
          </a:prstGeom>
        </p:spPr>
      </p:pic>
    </p:spTree>
    <p:extLst>
      <p:ext uri="{BB962C8B-B14F-4D97-AF65-F5344CB8AC3E}">
        <p14:creationId xmlns:p14="http://schemas.microsoft.com/office/powerpoint/2010/main" val="67956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认识</a:t>
            </a:r>
            <a:r>
              <a:rPr lang="en-US" altLang="zh-CN" sz="3200" dirty="0" smtClean="0"/>
              <a:t>RTC</a:t>
            </a:r>
            <a:endParaRPr lang="zh-CN" altLang="en-US" sz="3200" dirty="0"/>
          </a:p>
        </p:txBody>
      </p:sp>
      <p:sp>
        <p:nvSpPr>
          <p:cNvPr id="4" name="内容占位符 1">
            <a:extLst>
              <a:ext uri="{FF2B5EF4-FFF2-40B4-BE49-F238E27FC236}">
                <a16:creationId xmlns:a16="http://schemas.microsoft.com/office/drawing/2014/main" id="{06EB9364-4D3E-415B-A420-F42B18489149}"/>
              </a:ext>
            </a:extLst>
          </p:cNvPr>
          <p:cNvSpPr txBox="1">
            <a:spLocks/>
          </p:cNvSpPr>
          <p:nvPr/>
        </p:nvSpPr>
        <p:spPr>
          <a:xfrm>
            <a:off x="1" y="2240462"/>
            <a:ext cx="11726071" cy="424228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400" dirty="0">
                <a:latin typeface="微软雅黑 Light" panose="020B0502040204020203" pitchFamily="34" charset="-122"/>
                <a:ea typeface="微软雅黑 Light" panose="020B0502040204020203" pitchFamily="34" charset="-122"/>
              </a:rPr>
              <a:t>RTC</a:t>
            </a:r>
            <a:r>
              <a:rPr kumimoji="1" lang="zh-CN" altLang="en-US" sz="2400" dirty="0">
                <a:latin typeface="微软雅黑 Light" panose="020B0502040204020203" pitchFamily="34" charset="-122"/>
                <a:ea typeface="微软雅黑 Light" panose="020B0502040204020203" pitchFamily="34" charset="-122"/>
              </a:rPr>
              <a:t>（</a:t>
            </a:r>
            <a:r>
              <a:rPr kumimoji="1" lang="en-US" altLang="zh-CN" sz="2400" dirty="0">
                <a:latin typeface="微软雅黑 Light" panose="020B0502040204020203" pitchFamily="34" charset="-122"/>
                <a:ea typeface="微软雅黑 Light" panose="020B0502040204020203" pitchFamily="34" charset="-122"/>
              </a:rPr>
              <a:t>Real-Time Clock</a:t>
            </a:r>
            <a:r>
              <a:rPr kumimoji="1" lang="zh-CN" altLang="en-US" sz="2400" dirty="0">
                <a:latin typeface="微软雅黑 Light" panose="020B0502040204020203" pitchFamily="34" charset="-122"/>
                <a:ea typeface="微软雅黑 Light" panose="020B0502040204020203" pitchFamily="34" charset="-122"/>
              </a:rPr>
              <a:t>）即实时时钟</a:t>
            </a:r>
            <a:endParaRPr kumimoji="1" lang="en-US" altLang="zh-CN" sz="2400" dirty="0">
              <a:latin typeface="微软雅黑 Light" panose="020B0502040204020203" pitchFamily="34" charset="-122"/>
              <a:ea typeface="微软雅黑 Light" panose="020B0502040204020203" pitchFamily="34" charset="-122"/>
            </a:endParaRPr>
          </a:p>
          <a:p>
            <a:r>
              <a:rPr kumimoji="1" lang="en-US" altLang="zh-CN" sz="2400" dirty="0">
                <a:latin typeface="微软雅黑 Light" panose="020B0502040204020203" pitchFamily="34" charset="-122"/>
                <a:ea typeface="微软雅黑 Light" panose="020B0502040204020203" pitchFamily="34" charset="-122"/>
              </a:rPr>
              <a:t>PC</a:t>
            </a:r>
            <a:r>
              <a:rPr kumimoji="1" lang="zh-CN" altLang="en-US" sz="2400" dirty="0">
                <a:latin typeface="微软雅黑 Light" panose="020B0502040204020203" pitchFamily="34" charset="-122"/>
                <a:ea typeface="微软雅黑 Light" panose="020B0502040204020203" pitchFamily="34" charset="-122"/>
              </a:rPr>
              <a:t>主板上的晶振及相关电路组成的时钟电路的生成脉冲，</a:t>
            </a:r>
            <a:r>
              <a:rPr kumimoji="1" lang="en-US" altLang="zh-CN" sz="2400" dirty="0">
                <a:latin typeface="微软雅黑 Light" panose="020B0502040204020203" pitchFamily="34" charset="-122"/>
                <a:ea typeface="微软雅黑 Light" panose="020B0502040204020203" pitchFamily="34" charset="-122"/>
              </a:rPr>
              <a:t>RTC</a:t>
            </a:r>
            <a:r>
              <a:rPr kumimoji="1" lang="zh-CN" altLang="en-US" sz="2400" dirty="0">
                <a:latin typeface="微软雅黑 Light" panose="020B0502040204020203" pitchFamily="34" charset="-122"/>
                <a:ea typeface="微软雅黑 Light" panose="020B0502040204020203" pitchFamily="34" charset="-122"/>
              </a:rPr>
              <a:t>经过</a:t>
            </a:r>
            <a:r>
              <a:rPr kumimoji="1" lang="en-US" altLang="zh-CN" sz="2400" dirty="0">
                <a:latin typeface="微软雅黑 Light" panose="020B0502040204020203" pitchFamily="34" charset="-122"/>
                <a:ea typeface="微软雅黑 Light" panose="020B0502040204020203" pitchFamily="34" charset="-122"/>
              </a:rPr>
              <a:t>8254</a:t>
            </a:r>
            <a:r>
              <a:rPr kumimoji="1" lang="zh-CN" altLang="en-US" sz="2400" dirty="0">
                <a:latin typeface="微软雅黑 Light" panose="020B0502040204020203" pitchFamily="34" charset="-122"/>
                <a:ea typeface="微软雅黑 Light" panose="020B0502040204020203" pitchFamily="34" charset="-122"/>
              </a:rPr>
              <a:t>电路的变频产生一个频率较低一点的</a:t>
            </a:r>
            <a:r>
              <a:rPr kumimoji="1" lang="en-US" altLang="zh-CN" sz="2400" dirty="0">
                <a:latin typeface="微软雅黑 Light" panose="020B0502040204020203" pitchFamily="34" charset="-122"/>
                <a:ea typeface="微软雅黑 Light" panose="020B0502040204020203" pitchFamily="34" charset="-122"/>
              </a:rPr>
              <a:t>OS(</a:t>
            </a:r>
            <a:r>
              <a:rPr kumimoji="1" lang="zh-CN" altLang="en-US" sz="2400" dirty="0">
                <a:latin typeface="微软雅黑 Light" panose="020B0502040204020203" pitchFamily="34" charset="-122"/>
                <a:ea typeface="微软雅黑 Light" panose="020B0502040204020203" pitchFamily="34" charset="-122"/>
              </a:rPr>
              <a:t>系统</a:t>
            </a:r>
            <a:r>
              <a:rPr kumimoji="1" lang="en-US" altLang="zh-CN" sz="2400" dirty="0">
                <a:latin typeface="微软雅黑 Light" panose="020B0502040204020203" pitchFamily="34" charset="-122"/>
                <a:ea typeface="微软雅黑 Light" panose="020B0502040204020203" pitchFamily="34" charset="-122"/>
              </a:rPr>
              <a:t>)</a:t>
            </a:r>
            <a:r>
              <a:rPr kumimoji="1" lang="zh-CN" altLang="en-US" sz="2400" dirty="0">
                <a:latin typeface="微软雅黑 Light" panose="020B0502040204020203" pitchFamily="34" charset="-122"/>
                <a:ea typeface="微软雅黑 Light" panose="020B0502040204020203" pitchFamily="34" charset="-122"/>
              </a:rPr>
              <a:t>时钟</a:t>
            </a:r>
            <a:r>
              <a:rPr kumimoji="1" lang="en-US" altLang="zh-CN" sz="2400" dirty="0">
                <a:latin typeface="微软雅黑 Light" panose="020B0502040204020203" pitchFamily="34" charset="-122"/>
                <a:ea typeface="微软雅黑 Light" panose="020B0502040204020203" pitchFamily="34" charset="-122"/>
              </a:rPr>
              <a:t>TSC</a:t>
            </a:r>
            <a:r>
              <a:rPr kumimoji="1" lang="zh-CN" altLang="en-US" sz="2400" dirty="0">
                <a:latin typeface="微软雅黑 Light" panose="020B0502040204020203" pitchFamily="34" charset="-122"/>
                <a:ea typeface="微软雅黑 Light" panose="020B0502040204020203" pitchFamily="34" charset="-122"/>
              </a:rPr>
              <a:t>，系统时钟每一个</a:t>
            </a:r>
            <a:r>
              <a:rPr kumimoji="1" lang="en-US" altLang="zh-CN" sz="2400" dirty="0" err="1">
                <a:latin typeface="微软雅黑 Light" panose="020B0502040204020203" pitchFamily="34" charset="-122"/>
                <a:ea typeface="微软雅黑 Light" panose="020B0502040204020203" pitchFamily="34" charset="-122"/>
              </a:rPr>
              <a:t>cpu</a:t>
            </a:r>
            <a:r>
              <a:rPr kumimoji="1" lang="zh-CN" altLang="en-US" sz="2400" dirty="0">
                <a:latin typeface="微软雅黑 Light" panose="020B0502040204020203" pitchFamily="34" charset="-122"/>
                <a:ea typeface="微软雅黑 Light" panose="020B0502040204020203" pitchFamily="34" charset="-122"/>
              </a:rPr>
              <a:t>周期加一，每次系统时钟在系统初起时通过</a:t>
            </a:r>
            <a:r>
              <a:rPr kumimoji="1" lang="en-US" altLang="zh-CN" sz="2400" dirty="0">
                <a:latin typeface="微软雅黑 Light" panose="020B0502040204020203" pitchFamily="34" charset="-122"/>
                <a:ea typeface="微软雅黑 Light" panose="020B0502040204020203" pitchFamily="34" charset="-122"/>
              </a:rPr>
              <a:t>RTC</a:t>
            </a:r>
            <a:r>
              <a:rPr kumimoji="1" lang="zh-CN" altLang="en-US" sz="2400" dirty="0">
                <a:latin typeface="微软雅黑 Light" panose="020B0502040204020203" pitchFamily="34" charset="-122"/>
                <a:ea typeface="微软雅黑 Light" panose="020B0502040204020203" pitchFamily="34" charset="-122"/>
              </a:rPr>
              <a:t>初始化</a:t>
            </a:r>
            <a:endParaRPr kumimoji="1" lang="en-US" altLang="zh-CN" sz="2400" dirty="0">
              <a:latin typeface="微软雅黑 Light" panose="020B0502040204020203" pitchFamily="34" charset="-122"/>
              <a:ea typeface="微软雅黑 Light" panose="020B0502040204020203" pitchFamily="34" charset="-122"/>
            </a:endParaRPr>
          </a:p>
          <a:p>
            <a:r>
              <a:rPr kumimoji="1" lang="zh-CN" altLang="en-US" sz="2400" dirty="0">
                <a:latin typeface="微软雅黑 Light" panose="020B0502040204020203" pitchFamily="34" charset="-122"/>
                <a:ea typeface="微软雅黑 Light" panose="020B0502040204020203" pitchFamily="34" charset="-122"/>
              </a:rPr>
              <a:t>提供稳定的时钟信号给后续电路用。主要功能有</a:t>
            </a:r>
            <a:r>
              <a:rPr kumimoji="1" lang="en-US" altLang="zh-CN" sz="2400" dirty="0">
                <a:latin typeface="微软雅黑 Light" panose="020B0502040204020203" pitchFamily="34" charset="-122"/>
                <a:ea typeface="微软雅黑 Light" panose="020B0502040204020203" pitchFamily="34" charset="-122"/>
              </a:rPr>
              <a:t>:</a:t>
            </a:r>
            <a:r>
              <a:rPr kumimoji="1" lang="zh-CN" altLang="en-US" sz="2400" dirty="0">
                <a:latin typeface="微软雅黑 Light" panose="020B0502040204020203" pitchFamily="34" charset="-122"/>
                <a:ea typeface="微软雅黑 Light" panose="020B0502040204020203" pitchFamily="34" charset="-122"/>
              </a:rPr>
              <a:t>时钟，日历，闹钟，周期性中断输出，</a:t>
            </a:r>
            <a:r>
              <a:rPr kumimoji="1" lang="en-US" altLang="zh-CN" sz="2400" dirty="0">
                <a:latin typeface="微软雅黑 Light" panose="020B0502040204020203" pitchFamily="34" charset="-122"/>
                <a:ea typeface="微软雅黑 Light" panose="020B0502040204020203" pitchFamily="34" charset="-122"/>
              </a:rPr>
              <a:t>32KHz</a:t>
            </a:r>
            <a:r>
              <a:rPr kumimoji="1" lang="zh-CN" altLang="en-US" sz="2400" dirty="0">
                <a:latin typeface="微软雅黑 Light" panose="020B0502040204020203" pitchFamily="34" charset="-122"/>
                <a:ea typeface="微软雅黑 Light" panose="020B0502040204020203" pitchFamily="34" charset="-122"/>
              </a:rPr>
              <a:t>时钟输出。</a:t>
            </a:r>
          </a:p>
        </p:txBody>
      </p:sp>
    </p:spTree>
    <p:extLst>
      <p:ext uri="{BB962C8B-B14F-4D97-AF65-F5344CB8AC3E}">
        <p14:creationId xmlns:p14="http://schemas.microsoft.com/office/powerpoint/2010/main" val="292148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认识</a:t>
            </a:r>
            <a:r>
              <a:rPr lang="en-US" altLang="zh-CN" sz="3200" dirty="0" smtClean="0"/>
              <a:t>RTC</a:t>
            </a:r>
            <a:endParaRPr lang="zh-CN" altLang="en-US" sz="3200" dirty="0"/>
          </a:p>
        </p:txBody>
      </p:sp>
      <p:sp>
        <p:nvSpPr>
          <p:cNvPr id="6" name="内容占位符 1">
            <a:extLst>
              <a:ext uri="{FF2B5EF4-FFF2-40B4-BE49-F238E27FC236}">
                <a16:creationId xmlns:a16="http://schemas.microsoft.com/office/drawing/2014/main" id="{77EF0922-48F1-4F9A-9AB5-CE374E6EDF18}"/>
              </a:ext>
            </a:extLst>
          </p:cNvPr>
          <p:cNvSpPr txBox="1">
            <a:spLocks/>
          </p:cNvSpPr>
          <p:nvPr/>
        </p:nvSpPr>
        <p:spPr>
          <a:xfrm>
            <a:off x="16687" y="1262279"/>
            <a:ext cx="11777625" cy="559572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a:latin typeface="微软雅黑 Light" panose="020B0502040204020203" pitchFamily="34" charset="-122"/>
                <a:ea typeface="微软雅黑 Light" panose="020B0502040204020203" pitchFamily="34" charset="-122"/>
              </a:rPr>
              <a:t>类中有四个方法：</a:t>
            </a:r>
            <a:endParaRPr kumimoji="1" lang="en-US" altLang="zh-CN" sz="2667" dirty="0">
              <a:latin typeface="微软雅黑 Light" panose="020B0502040204020203" pitchFamily="34" charset="-122"/>
              <a:ea typeface="微软雅黑 Light" panose="020B0502040204020203" pitchFamily="34" charset="-122"/>
            </a:endParaRPr>
          </a:p>
          <a:p>
            <a:pPr>
              <a:lnSpc>
                <a:spcPct val="150000"/>
              </a:lnSpc>
            </a:pPr>
            <a:r>
              <a:rPr kumimoji="1" lang="en-US" altLang="zh-CN" sz="2667" dirty="0" err="1">
                <a:latin typeface="微软雅黑 Light" panose="020B0502040204020203" pitchFamily="34" charset="-122"/>
                <a:ea typeface="微软雅黑 Light" panose="020B0502040204020203" pitchFamily="34" charset="-122"/>
              </a:rPr>
              <a:t>RTC.datetime</a:t>
            </a:r>
            <a:r>
              <a:rPr kumimoji="1" lang="en-US" altLang="zh-CN" sz="2667" dirty="0">
                <a:latin typeface="微软雅黑 Light" panose="020B0502040204020203" pitchFamily="34" charset="-122"/>
                <a:ea typeface="微软雅黑 Light" panose="020B0502040204020203" pitchFamily="34" charset="-122"/>
              </a:rPr>
              <a:t>([</a:t>
            </a:r>
            <a:r>
              <a:rPr kumimoji="1" lang="en-US" altLang="zh-CN" sz="2667" dirty="0" err="1">
                <a:latin typeface="微软雅黑 Light" panose="020B0502040204020203" pitchFamily="34" charset="-122"/>
                <a:ea typeface="微软雅黑 Light" panose="020B0502040204020203" pitchFamily="34" charset="-122"/>
              </a:rPr>
              <a:t>datetimetuple</a:t>
            </a:r>
            <a:r>
              <a:rPr kumimoji="1" lang="en-US" altLang="zh-CN" sz="2667" dirty="0">
                <a:latin typeface="微软雅黑 Light" panose="020B0502040204020203" pitchFamily="34" charset="-122"/>
                <a:ea typeface="微软雅黑 Light" panose="020B0502040204020203" pitchFamily="34" charset="-122"/>
              </a:rPr>
              <a:t>])</a:t>
            </a:r>
            <a:r>
              <a:rPr kumimoji="1" lang="zh-CN" altLang="en-US" sz="2667" dirty="0">
                <a:latin typeface="微软雅黑 Light" panose="020B0502040204020203" pitchFamily="34" charset="-122"/>
                <a:ea typeface="微软雅黑 Light" panose="020B0502040204020203" pitchFamily="34" charset="-122"/>
              </a:rPr>
              <a:t>：设置</a:t>
            </a: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a:latin typeface="微软雅黑 Light" panose="020B0502040204020203" pitchFamily="34" charset="-122"/>
                <a:ea typeface="微软雅黑 Light" panose="020B0502040204020203" pitchFamily="34" charset="-122"/>
              </a:rPr>
              <a:t>的日期与时间，其中</a:t>
            </a:r>
            <a:r>
              <a:rPr kumimoji="1" lang="en-US" altLang="zh-CN" sz="2667" dirty="0" err="1">
                <a:latin typeface="微软雅黑 Light" panose="020B0502040204020203" pitchFamily="34" charset="-122"/>
                <a:ea typeface="微软雅黑 Light" panose="020B0502040204020203" pitchFamily="34" charset="-122"/>
              </a:rPr>
              <a:t>datetimetuple</a:t>
            </a:r>
            <a:r>
              <a:rPr kumimoji="1" lang="zh-CN" altLang="en-US" sz="2667" dirty="0">
                <a:latin typeface="微软雅黑 Light" panose="020B0502040204020203" pitchFamily="34" charset="-122"/>
                <a:ea typeface="微软雅黑 Light" panose="020B0502040204020203" pitchFamily="34" charset="-122"/>
              </a:rPr>
              <a:t>的格式为：</a:t>
            </a:r>
            <a:r>
              <a:rPr kumimoji="1" lang="en-US" altLang="zh-CN" sz="2667" dirty="0">
                <a:latin typeface="微软雅黑 Light" panose="020B0502040204020203" pitchFamily="34" charset="-122"/>
                <a:ea typeface="微软雅黑 Light" panose="020B0502040204020203" pitchFamily="34" charset="-122"/>
              </a:rPr>
              <a:t>(year, month, day, weekday, hours, minutes, seconds, </a:t>
            </a:r>
            <a:r>
              <a:rPr kumimoji="1" lang="en-US" altLang="zh-CN" sz="2667" dirty="0" err="1">
                <a:latin typeface="微软雅黑 Light" panose="020B0502040204020203" pitchFamily="34" charset="-122"/>
                <a:ea typeface="微软雅黑 Light" panose="020B0502040204020203" pitchFamily="34" charset="-122"/>
              </a:rPr>
              <a:t>subseconds</a:t>
            </a:r>
            <a:r>
              <a:rPr kumimoji="1" lang="en-US" altLang="zh-CN" sz="2667" dirty="0">
                <a:latin typeface="微软雅黑 Light" panose="020B0502040204020203" pitchFamily="34" charset="-122"/>
                <a:ea typeface="微软雅黑 Light" panose="020B0502040204020203" pitchFamily="34" charset="-122"/>
              </a:rPr>
              <a:t>)</a:t>
            </a:r>
          </a:p>
          <a:p>
            <a:pPr>
              <a:lnSpc>
                <a:spcPct val="150000"/>
              </a:lnSpc>
            </a:pPr>
            <a:r>
              <a:rPr kumimoji="1" lang="en-US" altLang="zh-CN" sz="2667" dirty="0" err="1" smtClean="0">
                <a:latin typeface="微软雅黑 Light" panose="020B0502040204020203" pitchFamily="34" charset="-122"/>
                <a:ea typeface="微软雅黑 Light" panose="020B0502040204020203" pitchFamily="34" charset="-122"/>
              </a:rPr>
              <a:t>Reout</a:t>
            </a:r>
            <a:r>
              <a:rPr kumimoji="1" lang="en-US" altLang="zh-CN" sz="2667" dirty="0">
                <a:latin typeface="微软雅黑 Light" panose="020B0502040204020203" pitchFamily="34" charset="-122"/>
                <a:ea typeface="微软雅黑 Light" panose="020B0502040204020203" pitchFamily="34" charset="-122"/>
              </a:rPr>
              <a:t>, callback=None)</a:t>
            </a:r>
            <a:r>
              <a:rPr kumimoji="1" lang="zh-CN" altLang="en-US" sz="2667" dirty="0">
                <a:latin typeface="微软雅黑 Light" panose="020B0502040204020203" pitchFamily="34" charset="-122"/>
                <a:ea typeface="微软雅黑 Light" panose="020B0502040204020203" pitchFamily="34" charset="-122"/>
              </a:rPr>
              <a:t>：唤醒函数，第一个参数为时间长度，单位为</a:t>
            </a:r>
            <a:r>
              <a:rPr kumimoji="1" lang="zh-CN" altLang="en-US" sz="2667" dirty="0" smtClean="0">
                <a:latin typeface="微软雅黑 Light" panose="020B0502040204020203" pitchFamily="34" charset="-122"/>
                <a:ea typeface="微软雅黑 Light" panose="020B0502040204020203" pitchFamily="34" charset="-122"/>
              </a:rPr>
              <a:t>微</a:t>
            </a:r>
            <a:r>
              <a:rPr kumimoji="1" lang="en-US" altLang="zh-CN" sz="2667" dirty="0" err="1">
                <a:latin typeface="微软雅黑 Light" panose="020B0502040204020203" pitchFamily="34" charset="-122"/>
                <a:ea typeface="微软雅黑 Light" panose="020B0502040204020203" pitchFamily="34" charset="-122"/>
              </a:rPr>
              <a:t>TC.wakeup</a:t>
            </a:r>
            <a:r>
              <a:rPr kumimoji="1" lang="en-US" altLang="zh-CN" sz="2667" dirty="0">
                <a:latin typeface="微软雅黑 Light" panose="020B0502040204020203" pitchFamily="34" charset="-122"/>
                <a:ea typeface="微软雅黑 Light" panose="020B0502040204020203" pitchFamily="34" charset="-122"/>
              </a:rPr>
              <a:t>(</a:t>
            </a:r>
            <a:r>
              <a:rPr kumimoji="1" lang="en-US" altLang="zh-CN" sz="2667" dirty="0" err="1">
                <a:latin typeface="微软雅黑 Light" panose="020B0502040204020203" pitchFamily="34" charset="-122"/>
                <a:ea typeface="微软雅黑 Light" panose="020B0502040204020203" pitchFamily="34" charset="-122"/>
              </a:rPr>
              <a:t>tim</a:t>
            </a:r>
            <a:r>
              <a:rPr kumimoji="1" lang="zh-CN" altLang="en-US" sz="2667" dirty="0" smtClean="0">
                <a:latin typeface="微软雅黑 Light" panose="020B0502040204020203" pitchFamily="34" charset="-122"/>
                <a:ea typeface="微软雅黑 Light" panose="020B0502040204020203" pitchFamily="34" charset="-122"/>
              </a:rPr>
              <a:t>秒</a:t>
            </a:r>
            <a:r>
              <a:rPr kumimoji="1" lang="zh-CN" altLang="en-US" sz="2667" dirty="0">
                <a:latin typeface="微软雅黑 Light" panose="020B0502040204020203" pitchFamily="34" charset="-122"/>
                <a:ea typeface="微软雅黑 Light" panose="020B0502040204020203" pitchFamily="34" charset="-122"/>
              </a:rPr>
              <a:t>，第二个参数为函数入口</a:t>
            </a:r>
            <a:endParaRPr kumimoji="1" lang="en-US" altLang="zh-CN" sz="2667" dirty="0">
              <a:latin typeface="微软雅黑 Light" panose="020B0502040204020203" pitchFamily="34" charset="-122"/>
              <a:ea typeface="微软雅黑 Light" panose="020B0502040204020203" pitchFamily="34" charset="-122"/>
            </a:endParaRPr>
          </a:p>
          <a:p>
            <a:pPr>
              <a:lnSpc>
                <a:spcPct val="150000"/>
              </a:lnSpc>
            </a:pPr>
            <a:r>
              <a:rPr kumimoji="1" lang="en-US" altLang="zh-CN" sz="2667" dirty="0">
                <a:latin typeface="微软雅黑 Light" panose="020B0502040204020203" pitchFamily="34" charset="-122"/>
                <a:ea typeface="微软雅黑 Light" panose="020B0502040204020203" pitchFamily="34" charset="-122"/>
              </a:rPr>
              <a:t>RTC.info()</a:t>
            </a:r>
            <a:r>
              <a:rPr kumimoji="1" lang="zh-CN" altLang="en-US" sz="2667" dirty="0">
                <a:latin typeface="微软雅黑 Light" panose="020B0502040204020203" pitchFamily="34" charset="-122"/>
                <a:ea typeface="微软雅黑 Light" panose="020B0502040204020203" pitchFamily="34" charset="-122"/>
              </a:rPr>
              <a:t>：获取关于启动时间以及重置源的信息</a:t>
            </a:r>
            <a:endParaRPr kumimoji="1" lang="en-US" altLang="zh-CN" sz="2667" dirty="0">
              <a:latin typeface="微软雅黑 Light" panose="020B0502040204020203" pitchFamily="34" charset="-122"/>
              <a:ea typeface="微软雅黑 Light" panose="020B0502040204020203" pitchFamily="34" charset="-122"/>
            </a:endParaRPr>
          </a:p>
          <a:p>
            <a:pPr>
              <a:lnSpc>
                <a:spcPct val="150000"/>
              </a:lnSpc>
            </a:pPr>
            <a:r>
              <a:rPr kumimoji="1" lang="en-US" altLang="zh-CN" sz="2667" dirty="0" err="1">
                <a:latin typeface="微软雅黑 Light" panose="020B0502040204020203" pitchFamily="34" charset="-122"/>
                <a:ea typeface="微软雅黑 Light" panose="020B0502040204020203" pitchFamily="34" charset="-122"/>
              </a:rPr>
              <a:t>RTC.calibration</a:t>
            </a:r>
            <a:r>
              <a:rPr kumimoji="1" lang="en-US" altLang="zh-CN" sz="2667" dirty="0">
                <a:latin typeface="微软雅黑 Light" panose="020B0502040204020203" pitchFamily="34" charset="-122"/>
                <a:ea typeface="微软雅黑 Light" panose="020B0502040204020203" pitchFamily="34" charset="-122"/>
              </a:rPr>
              <a:t>(</a:t>
            </a:r>
            <a:r>
              <a:rPr kumimoji="1" lang="en-US" altLang="zh-CN" sz="2667" dirty="0" err="1">
                <a:latin typeface="微软雅黑 Light" panose="020B0502040204020203" pitchFamily="34" charset="-122"/>
                <a:ea typeface="微软雅黑 Light" panose="020B0502040204020203" pitchFamily="34" charset="-122"/>
              </a:rPr>
              <a:t>cal</a:t>
            </a:r>
            <a:r>
              <a:rPr kumimoji="1" lang="en-US" altLang="zh-CN" sz="2667" dirty="0">
                <a:latin typeface="微软雅黑 Light" panose="020B0502040204020203" pitchFamily="34" charset="-122"/>
                <a:ea typeface="微软雅黑 Light" panose="020B0502040204020203" pitchFamily="34" charset="-122"/>
              </a:rPr>
              <a:t>)</a:t>
            </a:r>
            <a:r>
              <a:rPr kumimoji="1" lang="zh-CN" altLang="en-US" sz="2667" dirty="0">
                <a:latin typeface="微软雅黑 Light" panose="020B0502040204020203" pitchFamily="34" charset="-122"/>
                <a:ea typeface="微软雅黑 Light" panose="020B0502040204020203" pitchFamily="34" charset="-122"/>
              </a:rPr>
              <a:t>：校准</a:t>
            </a:r>
            <a:r>
              <a:rPr kumimoji="1" lang="en-US" altLang="zh-CN" sz="2667" dirty="0">
                <a:latin typeface="微软雅黑 Light" panose="020B0502040204020203" pitchFamily="34" charset="-122"/>
                <a:ea typeface="微软雅黑 Light" panose="020B0502040204020203" pitchFamily="34" charset="-122"/>
              </a:rPr>
              <a:t>RTC</a:t>
            </a:r>
          </a:p>
        </p:txBody>
      </p:sp>
    </p:spTree>
    <p:extLst>
      <p:ext uri="{BB962C8B-B14F-4D97-AF65-F5344CB8AC3E}">
        <p14:creationId xmlns:p14="http://schemas.microsoft.com/office/powerpoint/2010/main" val="309749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显示时间</a:t>
            </a:r>
            <a:endParaRPr lang="zh-CN" altLang="en-US" sz="3200" dirty="0"/>
          </a:p>
        </p:txBody>
      </p:sp>
      <p:sp>
        <p:nvSpPr>
          <p:cNvPr id="4" name="内容占位符 1">
            <a:extLst>
              <a:ext uri="{FF2B5EF4-FFF2-40B4-BE49-F238E27FC236}">
                <a16:creationId xmlns:a16="http://schemas.microsoft.com/office/drawing/2014/main" id="{77EF0922-48F1-4F9A-9AB5-CE374E6EDF18}"/>
              </a:ext>
            </a:extLst>
          </p:cNvPr>
          <p:cNvSpPr txBox="1">
            <a:spLocks/>
          </p:cNvSpPr>
          <p:nvPr/>
        </p:nvSpPr>
        <p:spPr>
          <a:xfrm>
            <a:off x="-1" y="1085653"/>
            <a:ext cx="11952651" cy="1869901"/>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2667" dirty="0">
                <a:latin typeface="微软雅黑 Light" panose="020B0502040204020203" pitchFamily="34" charset="-122"/>
                <a:ea typeface="微软雅黑 Light" panose="020B0502040204020203" pitchFamily="34" charset="-122"/>
              </a:rPr>
              <a:t>通过</a:t>
            </a: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a:latin typeface="微软雅黑 Light" panose="020B0502040204020203" pitchFamily="34" charset="-122"/>
                <a:ea typeface="微软雅黑 Light" panose="020B0502040204020203" pitchFamily="34" charset="-122"/>
              </a:rPr>
              <a:t>类的</a:t>
            </a:r>
            <a:r>
              <a:rPr kumimoji="1" lang="en-US" altLang="zh-CN" sz="2667" dirty="0" err="1">
                <a:latin typeface="微软雅黑 Light" panose="020B0502040204020203" pitchFamily="34" charset="-122"/>
                <a:ea typeface="微软雅黑 Light" panose="020B0502040204020203" pitchFamily="34" charset="-122"/>
              </a:rPr>
              <a:t>datetime</a:t>
            </a:r>
            <a:r>
              <a:rPr kumimoji="1" lang="zh-CN" altLang="en-US" sz="2667" dirty="0">
                <a:latin typeface="微软雅黑 Light" panose="020B0502040204020203" pitchFamily="34" charset="-122"/>
                <a:ea typeface="微软雅黑 Light" panose="020B0502040204020203" pitchFamily="34" charset="-122"/>
              </a:rPr>
              <a:t>（）方法对</a:t>
            </a: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a:latin typeface="微软雅黑 Light" panose="020B0502040204020203" pitchFamily="34" charset="-122"/>
                <a:ea typeface="微软雅黑 Light" panose="020B0502040204020203" pitchFamily="34" charset="-122"/>
              </a:rPr>
              <a:t>进行时间的</a:t>
            </a:r>
            <a:r>
              <a:rPr kumimoji="1" lang="zh-CN" altLang="en-US" sz="2667" dirty="0" smtClean="0">
                <a:latin typeface="微软雅黑 Light" panose="020B0502040204020203" pitchFamily="34" charset="-122"/>
                <a:ea typeface="微软雅黑 Light" panose="020B0502040204020203" pitchFamily="34" charset="-122"/>
              </a:rPr>
              <a:t>设定</a:t>
            </a:r>
            <a:endParaRPr kumimoji="1" lang="en-US" altLang="zh-CN" sz="2667" dirty="0" smtClean="0">
              <a:latin typeface="微软雅黑 Light" panose="020B0502040204020203" pitchFamily="34" charset="-122"/>
              <a:ea typeface="微软雅黑 Light" panose="020B0502040204020203" pitchFamily="34" charset="-122"/>
            </a:endParaRPr>
          </a:p>
          <a:p>
            <a:pPr>
              <a:lnSpc>
                <a:spcPct val="150000"/>
              </a:lnSpc>
            </a:pPr>
            <a:r>
              <a:rPr kumimoji="1" lang="zh-CN" altLang="en-US" sz="2667" dirty="0">
                <a:latin typeface="微软雅黑 Light" panose="020B0502040204020203" pitchFamily="34" charset="-122"/>
                <a:ea typeface="微软雅黑 Light" panose="020B0502040204020203" pitchFamily="34" charset="-122"/>
              </a:rPr>
              <a:t>实例化一个</a:t>
            </a: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a:latin typeface="微软雅黑 Light" panose="020B0502040204020203" pitchFamily="34" charset="-122"/>
                <a:ea typeface="微软雅黑 Light" panose="020B0502040204020203" pitchFamily="34" charset="-122"/>
              </a:rPr>
              <a:t>对象，之后对齐进行设计，方法变量为一个数组，按照年、月、日、星期、小时、分、秒、亚秒（</a:t>
            </a:r>
            <a:r>
              <a:rPr kumimoji="1" lang="en-US" altLang="zh-CN" sz="2667" dirty="0">
                <a:latin typeface="微软雅黑 Light" panose="020B0502040204020203" pitchFamily="34" charset="-122"/>
                <a:ea typeface="微软雅黑 Light" panose="020B0502040204020203" pitchFamily="34" charset="-122"/>
              </a:rPr>
              <a:t>1/255</a:t>
            </a:r>
            <a:r>
              <a:rPr kumimoji="1" lang="zh-CN" altLang="en-US" sz="2667" dirty="0">
                <a:latin typeface="微软雅黑 Light" panose="020B0502040204020203" pitchFamily="34" charset="-122"/>
                <a:ea typeface="微软雅黑 Light" panose="020B0502040204020203" pitchFamily="34" charset="-122"/>
              </a:rPr>
              <a:t>秒）进行赋值</a:t>
            </a:r>
            <a:endParaRPr kumimoji="1" lang="en-US" altLang="zh-CN" sz="2667" dirty="0">
              <a:latin typeface="微软雅黑 Light" panose="020B0502040204020203" pitchFamily="34" charset="-122"/>
              <a:ea typeface="微软雅黑 Light" panose="020B0502040204020203" pitchFamily="34" charset="-122"/>
            </a:endParaRPr>
          </a:p>
          <a:p>
            <a:pPr>
              <a:lnSpc>
                <a:spcPct val="150000"/>
              </a:lnSpc>
            </a:pPr>
            <a:endParaRPr kumimoji="1" lang="en-US" altLang="zh-CN" sz="2667" dirty="0">
              <a:latin typeface="微软雅黑 Light" panose="020B0502040204020203" pitchFamily="34" charset="-122"/>
              <a:ea typeface="微软雅黑 Light" panose="020B0502040204020203" pitchFamily="34" charset="-122"/>
            </a:endParaRPr>
          </a:p>
          <a:p>
            <a:pPr marL="0" indent="0">
              <a:lnSpc>
                <a:spcPct val="150000"/>
              </a:lnSpc>
              <a:buNone/>
            </a:pPr>
            <a:endParaRPr kumimoji="1" lang="en-US" altLang="zh-CN" sz="2667"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23" y="2740893"/>
            <a:ext cx="5016500" cy="736600"/>
          </a:xfrm>
          <a:prstGeom prst="rect">
            <a:avLst/>
          </a:prstGeom>
        </p:spPr>
      </p:pic>
      <p:sp>
        <p:nvSpPr>
          <p:cNvPr id="7" name="内容占位符 1">
            <a:extLst>
              <a:ext uri="{FF2B5EF4-FFF2-40B4-BE49-F238E27FC236}">
                <a16:creationId xmlns:a16="http://schemas.microsoft.com/office/drawing/2014/main" id="{77EF0922-48F1-4F9A-9AB5-CE374E6EDF18}"/>
              </a:ext>
            </a:extLst>
          </p:cNvPr>
          <p:cNvSpPr txBox="1">
            <a:spLocks/>
          </p:cNvSpPr>
          <p:nvPr/>
        </p:nvSpPr>
        <p:spPr>
          <a:xfrm>
            <a:off x="0" y="3483778"/>
            <a:ext cx="11952651" cy="68917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2667" dirty="0">
                <a:latin typeface="微软雅黑 Light" panose="020B0502040204020203" pitchFamily="34" charset="-122"/>
                <a:ea typeface="微软雅黑 Light" panose="020B0502040204020203" pitchFamily="34" charset="-122"/>
              </a:rPr>
              <a:t>调用</a:t>
            </a:r>
            <a:r>
              <a:rPr kumimoji="1" lang="en-US" altLang="zh-CN" sz="2667" dirty="0" err="1">
                <a:latin typeface="微软雅黑 Light" panose="020B0502040204020203" pitchFamily="34" charset="-122"/>
                <a:ea typeface="微软雅黑 Light" panose="020B0502040204020203" pitchFamily="34" charset="-122"/>
              </a:rPr>
              <a:t>datetime</a:t>
            </a:r>
            <a:r>
              <a:rPr kumimoji="1" lang="zh-CN" altLang="en-US" sz="2667" dirty="0">
                <a:latin typeface="微软雅黑 Light" panose="020B0502040204020203" pitchFamily="34" charset="-122"/>
                <a:ea typeface="微软雅黑 Light" panose="020B0502040204020203" pitchFamily="34" charset="-122"/>
              </a:rPr>
              <a:t>（）方法查看</a:t>
            </a:r>
            <a:r>
              <a:rPr kumimoji="1" lang="en-US" altLang="zh-CN" sz="2667" dirty="0">
                <a:latin typeface="微软雅黑 Light" panose="020B0502040204020203" pitchFamily="34" charset="-122"/>
                <a:ea typeface="微软雅黑 Light" panose="020B0502040204020203" pitchFamily="34" charset="-122"/>
              </a:rPr>
              <a:t>RTC</a:t>
            </a:r>
            <a:r>
              <a:rPr kumimoji="1" lang="zh-CN" altLang="en-US" sz="2667" dirty="0" smtClean="0">
                <a:latin typeface="微软雅黑 Light" panose="020B0502040204020203" pitchFamily="34" charset="-122"/>
                <a:ea typeface="微软雅黑 Light" panose="020B0502040204020203" pitchFamily="34" charset="-122"/>
              </a:rPr>
              <a:t>时间，该方法会返回一个长度为</a:t>
            </a:r>
            <a:r>
              <a:rPr kumimoji="1" lang="en-US" altLang="zh-CN" sz="2667" dirty="0" smtClean="0">
                <a:latin typeface="微软雅黑 Light" panose="020B0502040204020203" pitchFamily="34" charset="-122"/>
                <a:ea typeface="微软雅黑 Light" panose="020B0502040204020203" pitchFamily="34" charset="-122"/>
              </a:rPr>
              <a:t>8</a:t>
            </a:r>
            <a:r>
              <a:rPr kumimoji="1" lang="zh-CN" altLang="en-US" sz="2667" dirty="0" smtClean="0">
                <a:latin typeface="微软雅黑 Light" panose="020B0502040204020203" pitchFamily="34" charset="-122"/>
                <a:ea typeface="微软雅黑 Light" panose="020B0502040204020203" pitchFamily="34" charset="-122"/>
              </a:rPr>
              <a:t>的数组</a:t>
            </a:r>
            <a:endParaRPr kumimoji="1" lang="en-US" altLang="zh-CN" sz="2667" dirty="0">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16" y="4172955"/>
            <a:ext cx="3556000" cy="1905000"/>
          </a:xfrm>
          <a:prstGeom prst="rect">
            <a:avLst/>
          </a:prstGeom>
        </p:spPr>
      </p:pic>
    </p:spTree>
    <p:extLst>
      <p:ext uri="{BB962C8B-B14F-4D97-AF65-F5344CB8AC3E}">
        <p14:creationId xmlns:p14="http://schemas.microsoft.com/office/powerpoint/2010/main" val="373857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电子表设计</a:t>
            </a:r>
            <a:endParaRPr lang="zh-CN" altLang="en-US" sz="3200" dirty="0"/>
          </a:p>
        </p:txBody>
      </p:sp>
      <p:sp>
        <p:nvSpPr>
          <p:cNvPr id="10" name="内容占位符 1">
            <a:extLst>
              <a:ext uri="{FF2B5EF4-FFF2-40B4-BE49-F238E27FC236}">
                <a16:creationId xmlns:a16="http://schemas.microsoft.com/office/drawing/2014/main" id="{77EF0922-48F1-4F9A-9AB5-CE374E6EDF18}"/>
              </a:ext>
            </a:extLst>
          </p:cNvPr>
          <p:cNvSpPr txBox="1">
            <a:spLocks/>
          </p:cNvSpPr>
          <p:nvPr/>
        </p:nvSpPr>
        <p:spPr>
          <a:xfrm>
            <a:off x="0" y="3655543"/>
            <a:ext cx="11952651" cy="213842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2667" dirty="0" smtClean="0">
                <a:latin typeface="微软雅黑 Light" panose="020B0502040204020203" pitchFamily="34" charset="-122"/>
                <a:ea typeface="微软雅黑 Light" panose="020B0502040204020203" pitchFamily="34" charset="-122"/>
              </a:rPr>
              <a:t>至此，我们已经知道了如何在</a:t>
            </a:r>
            <a:r>
              <a:rPr kumimoji="1" lang="en-US" altLang="zh-CN" sz="2667" dirty="0" smtClean="0">
                <a:latin typeface="微软雅黑 Light" panose="020B0502040204020203" pitchFamily="34" charset="-122"/>
                <a:ea typeface="微软雅黑 Light" panose="020B0502040204020203" pitchFamily="34" charset="-122"/>
              </a:rPr>
              <a:t>8</a:t>
            </a:r>
            <a:r>
              <a:rPr kumimoji="1" lang="zh-CN" altLang="en-US" sz="2667" dirty="0" smtClean="0">
                <a:latin typeface="微软雅黑 Light" panose="020B0502040204020203" pitchFamily="34" charset="-122"/>
                <a:ea typeface="微软雅黑 Light" panose="020B0502040204020203" pitchFamily="34" charset="-122"/>
              </a:rPr>
              <a:t>段</a:t>
            </a:r>
            <a:r>
              <a:rPr kumimoji="1" lang="en-US" altLang="zh-CN" sz="2667" dirty="0" smtClean="0">
                <a:latin typeface="微软雅黑 Light" panose="020B0502040204020203" pitchFamily="34" charset="-122"/>
                <a:ea typeface="微软雅黑 Light" panose="020B0502040204020203" pitchFamily="34" charset="-122"/>
              </a:rPr>
              <a:t>LED</a:t>
            </a:r>
            <a:r>
              <a:rPr kumimoji="1" lang="zh-CN" altLang="en-US" sz="2667" dirty="0" smtClean="0">
                <a:latin typeface="微软雅黑 Light" panose="020B0502040204020203" pitchFamily="34" charset="-122"/>
                <a:ea typeface="微软雅黑 Light" panose="020B0502040204020203" pitchFamily="34" charset="-122"/>
              </a:rPr>
              <a:t>上显示数字以及如何获取内部时间，之后按照之前所讲即可设计出电子表，具体思路不在赘述，代码在</a:t>
            </a:r>
            <a:r>
              <a:rPr kumimoji="1" lang="en-US" altLang="zh-CN" sz="2667" dirty="0" smtClean="0">
                <a:latin typeface="微软雅黑 Light" panose="020B0502040204020203" pitchFamily="34" charset="-122"/>
                <a:ea typeface="微软雅黑 Light" panose="020B0502040204020203" pitchFamily="34" charset="-122"/>
              </a:rPr>
              <a:t>Clock.py</a:t>
            </a:r>
            <a:r>
              <a:rPr kumimoji="1" lang="zh-CN" altLang="en-US" sz="2667" dirty="0" smtClean="0">
                <a:latin typeface="微软雅黑 Light" panose="020B0502040204020203" pitchFamily="34" charset="-122"/>
                <a:ea typeface="微软雅黑 Light" panose="020B0502040204020203" pitchFamily="34" charset="-122"/>
              </a:rPr>
              <a:t>文件内。</a:t>
            </a:r>
            <a:endParaRPr kumimoji="1" lang="en-US" altLang="zh-CN" sz="2667" dirty="0">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72" y="1220351"/>
            <a:ext cx="2257425" cy="1866900"/>
          </a:xfrm>
          <a:prstGeom prst="rect">
            <a:avLst/>
          </a:prstGeom>
        </p:spPr>
      </p:pic>
      <p:sp>
        <p:nvSpPr>
          <p:cNvPr id="12" name="内容占位符 1">
            <a:extLst>
              <a:ext uri="{FF2B5EF4-FFF2-40B4-BE49-F238E27FC236}">
                <a16:creationId xmlns:a16="http://schemas.microsoft.com/office/drawing/2014/main" id="{77EF0922-48F1-4F9A-9AB5-CE374E6EDF18}"/>
              </a:ext>
            </a:extLst>
          </p:cNvPr>
          <p:cNvSpPr txBox="1">
            <a:spLocks/>
          </p:cNvSpPr>
          <p:nvPr/>
        </p:nvSpPr>
        <p:spPr>
          <a:xfrm>
            <a:off x="0" y="3087251"/>
            <a:ext cx="11952651" cy="71166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kumimoji="1" lang="zh-CN" altLang="en-US" sz="2667" dirty="0" smtClean="0">
                <a:latin typeface="微软雅黑 Light" panose="020B0502040204020203" pitchFamily="34" charset="-122"/>
                <a:ea typeface="微软雅黑 Light" panose="020B0502040204020203" pitchFamily="34" charset="-122"/>
              </a:rPr>
              <a:t>设定完时间后调用</a:t>
            </a:r>
            <a:r>
              <a:rPr kumimoji="1" lang="en-US" altLang="zh-CN" sz="2667" dirty="0" err="1" smtClean="0">
                <a:latin typeface="微软雅黑 Light" panose="020B0502040204020203" pitchFamily="34" charset="-122"/>
                <a:ea typeface="微软雅黑 Light" panose="020B0502040204020203" pitchFamily="34" charset="-122"/>
              </a:rPr>
              <a:t>datatime</a:t>
            </a:r>
            <a:r>
              <a:rPr kumimoji="1" lang="en-US" altLang="zh-CN" sz="2667" dirty="0" smtClean="0">
                <a:latin typeface="微软雅黑 Light" panose="020B0502040204020203" pitchFamily="34" charset="-122"/>
                <a:ea typeface="微软雅黑 Light" panose="020B0502040204020203" pitchFamily="34" charset="-122"/>
              </a:rPr>
              <a:t>(</a:t>
            </a:r>
            <a:r>
              <a:rPr kumimoji="1" lang="zh-CN" altLang="en-US" sz="2667" dirty="0" smtClean="0">
                <a:latin typeface="微软雅黑 Light" panose="020B0502040204020203" pitchFamily="34" charset="-122"/>
                <a:ea typeface="微软雅黑 Light" panose="020B0502040204020203" pitchFamily="34" charset="-122"/>
              </a:rPr>
              <a:t>）函数，将获得的时间存入变量中</a:t>
            </a:r>
            <a:endParaRPr kumimoji="1" lang="en-US" altLang="zh-CN" sz="2667"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4373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设计音乐闹钟</a:t>
            </a:r>
            <a:endParaRPr lang="zh-CN" altLang="en-US" sz="3200" dirty="0"/>
          </a:p>
        </p:txBody>
      </p:sp>
      <p:sp>
        <p:nvSpPr>
          <p:cNvPr id="8" name="内容占位符 4"/>
          <p:cNvSpPr>
            <a:spLocks noGrp="1"/>
          </p:cNvSpPr>
          <p:nvPr>
            <p:ph sz="half" idx="1"/>
          </p:nvPr>
        </p:nvSpPr>
        <p:spPr>
          <a:xfrm>
            <a:off x="165561" y="1588597"/>
            <a:ext cx="11763204" cy="3914427"/>
          </a:xfrm>
        </p:spPr>
        <p:txBody>
          <a:bodyPr/>
          <a:lstStyle/>
          <a:p>
            <a:pPr marL="0" indent="0">
              <a:buNone/>
            </a:pPr>
            <a:r>
              <a:rPr lang="zh-CN" altLang="en-US" dirty="0" smtClean="0"/>
              <a:t>根据之前学过的蜂鸣器播放音乐部分，将乐谱写入文件，按照不同的频率及间隔控制蜂鸣器的响声，以此来播放乐曲</a:t>
            </a:r>
            <a:endParaRPr lang="en-US" altLang="zh-CN" dirty="0" smtClean="0"/>
          </a:p>
          <a:p>
            <a:pPr marL="0" indent="0">
              <a:buNone/>
            </a:pPr>
            <a:r>
              <a:rPr lang="zh-CN" altLang="en-US" dirty="0" smtClean="0"/>
              <a:t>在第一次读取时间的时候将其存入变量中，之后在更新数码管的时候对是否到时间进行判断，到达设定时间时即开始播放音乐，同时不断对</a:t>
            </a:r>
            <a:r>
              <a:rPr lang="en-US" altLang="zh-CN" dirty="0"/>
              <a:t>LED</a:t>
            </a:r>
            <a:r>
              <a:rPr lang="zh-CN" altLang="en-US" dirty="0" smtClean="0"/>
              <a:t>屏进行更新</a:t>
            </a:r>
            <a:endParaRPr lang="en-US" altLang="zh-CN" dirty="0" smtClean="0"/>
          </a:p>
        </p:txBody>
      </p:sp>
    </p:spTree>
    <p:extLst>
      <p:ext uri="{BB962C8B-B14F-4D97-AF65-F5344CB8AC3E}">
        <p14:creationId xmlns:p14="http://schemas.microsoft.com/office/powerpoint/2010/main" val="183807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smtClean="0"/>
              <a:t>设计音乐闹钟</a:t>
            </a:r>
            <a:endParaRPr lang="zh-CN" altLang="en-US" sz="3200" dirty="0"/>
          </a:p>
        </p:txBody>
      </p:sp>
      <p:sp>
        <p:nvSpPr>
          <p:cNvPr id="8" name="内容占位符 4"/>
          <p:cNvSpPr>
            <a:spLocks noGrp="1"/>
          </p:cNvSpPr>
          <p:nvPr>
            <p:ph sz="half" idx="1"/>
          </p:nvPr>
        </p:nvSpPr>
        <p:spPr>
          <a:xfrm>
            <a:off x="165561" y="1588597"/>
            <a:ext cx="11763204" cy="3914427"/>
          </a:xfrm>
        </p:spPr>
        <p:txBody>
          <a:bodyPr/>
          <a:lstStyle/>
          <a:p>
            <a:pPr marL="0" indent="0">
              <a:buNone/>
            </a:pPr>
            <a:r>
              <a:rPr lang="zh-CN" altLang="en-US" dirty="0" smtClean="0"/>
              <a:t>具体代码如下：</a:t>
            </a:r>
            <a:endParaRPr lang="en-US" altLang="zh-CN"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64" y="2216294"/>
            <a:ext cx="3581400" cy="1095375"/>
          </a:xfrm>
          <a:prstGeom prst="rect">
            <a:avLst/>
          </a:prstGeom>
        </p:spPr>
      </p:pic>
      <p:sp>
        <p:nvSpPr>
          <p:cNvPr id="6" name="内容占位符 4"/>
          <p:cNvSpPr>
            <a:spLocks noGrp="1"/>
          </p:cNvSpPr>
          <p:nvPr>
            <p:ph sz="half" idx="1"/>
          </p:nvPr>
        </p:nvSpPr>
        <p:spPr>
          <a:xfrm>
            <a:off x="165561" y="3311669"/>
            <a:ext cx="3517324" cy="901847"/>
          </a:xfrm>
        </p:spPr>
        <p:txBody>
          <a:bodyPr/>
          <a:lstStyle/>
          <a:p>
            <a:pPr marL="0" indent="0" algn="ctr">
              <a:buNone/>
            </a:pPr>
            <a:r>
              <a:rPr lang="zh-CN" altLang="en-US" dirty="0" smtClean="0"/>
              <a:t>获取开始时间并定时为</a:t>
            </a:r>
            <a:r>
              <a:rPr lang="en-US" altLang="zh-CN" dirty="0" smtClean="0"/>
              <a:t>5</a:t>
            </a:r>
            <a:r>
              <a:rPr lang="zh-CN" altLang="en-US" dirty="0" smtClean="0"/>
              <a:t>秒</a:t>
            </a:r>
            <a:endParaRPr lang="en-US" altLang="zh-CN"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871" y="1584008"/>
            <a:ext cx="7263420" cy="3827577"/>
          </a:xfrm>
          <a:prstGeom prst="rect">
            <a:avLst/>
          </a:prstGeom>
        </p:spPr>
      </p:pic>
      <p:sp>
        <p:nvSpPr>
          <p:cNvPr id="9" name="内容占位符 4"/>
          <p:cNvSpPr>
            <a:spLocks noGrp="1"/>
          </p:cNvSpPr>
          <p:nvPr>
            <p:ph sz="half" idx="1"/>
          </p:nvPr>
        </p:nvSpPr>
        <p:spPr>
          <a:xfrm>
            <a:off x="6188308" y="5428210"/>
            <a:ext cx="3824546" cy="901847"/>
          </a:xfrm>
        </p:spPr>
        <p:txBody>
          <a:bodyPr>
            <a:normAutofit/>
          </a:bodyPr>
          <a:lstStyle/>
          <a:p>
            <a:pPr marL="0" indent="0" algn="ctr">
              <a:buNone/>
            </a:pPr>
            <a:r>
              <a:rPr lang="zh-CN" altLang="en-US" dirty="0" smtClean="0"/>
              <a:t>判断是否到设定时间并播放乐曲</a:t>
            </a:r>
            <a:endParaRPr lang="en-US" altLang="zh-CN" dirty="0" smtClean="0"/>
          </a:p>
        </p:txBody>
      </p:sp>
    </p:spTree>
    <p:extLst>
      <p:ext uri="{BB962C8B-B14F-4D97-AF65-F5344CB8AC3E}">
        <p14:creationId xmlns:p14="http://schemas.microsoft.com/office/powerpoint/2010/main" val="315459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en-US" altLang="zh-CN" sz="3200" dirty="0"/>
              <a:t>7</a:t>
            </a:r>
            <a:r>
              <a:rPr lang="zh-CN" altLang="en-US" sz="3200" dirty="0"/>
              <a:t>段、</a:t>
            </a:r>
            <a:r>
              <a:rPr lang="en-US" altLang="zh-CN" sz="3200" dirty="0"/>
              <a:t>8</a:t>
            </a:r>
            <a:r>
              <a:rPr lang="zh-CN" altLang="en-US" sz="3200" dirty="0"/>
              <a:t>段数码管</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10515600" cy="4351338"/>
          </a:xfrm>
        </p:spPr>
        <p:txBody>
          <a:bodyPr>
            <a:normAutofit/>
          </a:bodyPr>
          <a:lstStyle/>
          <a:p>
            <a:r>
              <a:rPr lang="zh-CN" altLang="en-US" sz="1800" b="1" dirty="0"/>
              <a:t>数码管</a:t>
            </a:r>
            <a:r>
              <a:rPr lang="zh-CN" altLang="en-US" sz="1800" dirty="0"/>
              <a:t>的一种是半导体发光器件，数码管可分为七段数码管和八段数码管，区别在于八段数码管比七段数码管多一个用于显示小数点的发光二极管单元</a:t>
            </a:r>
            <a:r>
              <a:rPr lang="en-US" altLang="zh-CN" sz="1800" dirty="0"/>
              <a:t>DP</a:t>
            </a:r>
            <a:r>
              <a:rPr lang="zh-CN" altLang="en-US" sz="1800" dirty="0"/>
              <a:t>（</a:t>
            </a:r>
            <a:r>
              <a:rPr lang="en-US" altLang="zh-CN" sz="1800" dirty="0"/>
              <a:t>decimal point</a:t>
            </a:r>
            <a:r>
              <a:rPr lang="zh-CN" altLang="en-US" sz="1800" dirty="0"/>
              <a:t>），其基本单元是发光二极管。结构上分为共阳极和共阴极，另外位数，大小，颜色，显示内容</a:t>
            </a:r>
            <a:r>
              <a:rPr lang="en-US" altLang="zh-CN" sz="1800" dirty="0"/>
              <a:t>(</a:t>
            </a:r>
            <a:r>
              <a:rPr lang="zh-CN" altLang="en-US" sz="1800" dirty="0"/>
              <a:t>段数</a:t>
            </a:r>
            <a:r>
              <a:rPr lang="en-US" altLang="zh-CN" sz="1800" dirty="0"/>
              <a:t>7</a:t>
            </a:r>
            <a:r>
              <a:rPr lang="zh-CN" altLang="en-US" sz="1800" dirty="0"/>
              <a:t>、</a:t>
            </a:r>
            <a:r>
              <a:rPr lang="en-US" altLang="zh-CN" sz="1800" dirty="0"/>
              <a:t>8</a:t>
            </a:r>
            <a:r>
              <a:rPr lang="zh-CN" altLang="en-US" sz="1800" dirty="0"/>
              <a:t>、</a:t>
            </a:r>
            <a:r>
              <a:rPr lang="en-US" altLang="zh-CN" sz="1800" dirty="0"/>
              <a:t>9..LED</a:t>
            </a:r>
            <a:r>
              <a:rPr lang="zh-CN" altLang="en-US" sz="1800" dirty="0"/>
              <a:t>数量</a:t>
            </a:r>
            <a:r>
              <a:rPr lang="en-US" altLang="zh-CN" sz="1800" dirty="0"/>
              <a:t>)</a:t>
            </a:r>
            <a:r>
              <a:rPr lang="zh-CN" altLang="en-US" sz="1800" dirty="0"/>
              <a:t>等区别。</a:t>
            </a:r>
            <a:endParaRPr lang="en-US" altLang="zh-CN" sz="1800" dirty="0"/>
          </a:p>
          <a:p>
            <a:r>
              <a:rPr lang="zh-CN" altLang="en-US" sz="1800" dirty="0"/>
              <a:t>下图为</a:t>
            </a:r>
            <a:r>
              <a:rPr lang="en-US" altLang="zh-CN" sz="1800" dirty="0"/>
              <a:t>1</a:t>
            </a:r>
            <a:r>
              <a:rPr lang="zh-CN" altLang="en-US" sz="1800" dirty="0"/>
              <a:t>位数码管的外形和原理结构，右图为其他形态的数码管，</a:t>
            </a:r>
            <a:r>
              <a:rPr lang="en-US" altLang="zh-CN" sz="1800" dirty="0"/>
              <a:t>LED</a:t>
            </a:r>
            <a:r>
              <a:rPr lang="zh-CN" altLang="en-US" sz="1800" dirty="0"/>
              <a:t>点阵也属于数码管</a:t>
            </a:r>
          </a:p>
        </p:txBody>
      </p:sp>
      <p:pic>
        <p:nvPicPr>
          <p:cNvPr id="9" name="图片 8">
            <a:extLst>
              <a:ext uri="{FF2B5EF4-FFF2-40B4-BE49-F238E27FC236}">
                <a16:creationId xmlns:a16="http://schemas.microsoft.com/office/drawing/2014/main" id="{143BA07E-4EC0-4F51-A841-FD07D81676CB}"/>
              </a:ext>
            </a:extLst>
          </p:cNvPr>
          <p:cNvPicPr>
            <a:picLocks noChangeAspect="1"/>
          </p:cNvPicPr>
          <p:nvPr/>
        </p:nvPicPr>
        <p:blipFill>
          <a:blip r:embed="rId2"/>
          <a:stretch>
            <a:fillRect/>
          </a:stretch>
        </p:blipFill>
        <p:spPr>
          <a:xfrm>
            <a:off x="823868" y="3508044"/>
            <a:ext cx="3908878" cy="2259522"/>
          </a:xfrm>
          <a:prstGeom prst="rect">
            <a:avLst/>
          </a:prstGeom>
        </p:spPr>
      </p:pic>
      <p:pic>
        <p:nvPicPr>
          <p:cNvPr id="1030" name="Picture 6" descr="æ¥çæºå¾å">
            <a:extLst>
              <a:ext uri="{FF2B5EF4-FFF2-40B4-BE49-F238E27FC236}">
                <a16:creationId xmlns:a16="http://schemas.microsoft.com/office/drawing/2014/main" id="{0CABD89F-7D5A-42FD-9FA3-CD39DF606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084" y="3508044"/>
            <a:ext cx="3624902" cy="22595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æ¥çæºå¾å">
            <a:extLst>
              <a:ext uri="{FF2B5EF4-FFF2-40B4-BE49-F238E27FC236}">
                <a16:creationId xmlns:a16="http://schemas.microsoft.com/office/drawing/2014/main" id="{115CA4EA-064E-4602-9E26-6B4283E47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7802" y="3508044"/>
            <a:ext cx="3012696" cy="225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94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数码管显示控制原理</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10627104" cy="4351338"/>
          </a:xfrm>
        </p:spPr>
        <p:txBody>
          <a:bodyPr/>
          <a:lstStyle/>
          <a:p>
            <a:r>
              <a:rPr lang="zh-CN" altLang="en-US" dirty="0"/>
              <a:t>根据</a:t>
            </a:r>
            <a:r>
              <a:rPr lang="en-US" altLang="zh-CN" dirty="0"/>
              <a:t>LED</a:t>
            </a:r>
            <a:r>
              <a:rPr lang="zh-CN" altLang="en-US" dirty="0"/>
              <a:t>点阵学习可了解点阵显示需要不断刷新</a:t>
            </a:r>
            <a:r>
              <a:rPr lang="en-US" altLang="zh-CN" dirty="0"/>
              <a:t>LED</a:t>
            </a:r>
            <a:r>
              <a:rPr lang="zh-CN" altLang="en-US" dirty="0"/>
              <a:t>才能显示不同内容，数码管也是一样的</a:t>
            </a:r>
            <a:r>
              <a:rPr lang="en-US" altLang="zh-CN" dirty="0"/>
              <a:t>a-g</a:t>
            </a:r>
            <a:r>
              <a:rPr lang="zh-CN" altLang="en-US" dirty="0"/>
              <a:t>一般共用，公共端为片选端，一般由三极管控制。参考原理如下图，</a:t>
            </a:r>
            <a:r>
              <a:rPr lang="en-US" altLang="zh-CN" dirty="0"/>
              <a:t>Q1-Q4</a:t>
            </a:r>
            <a:r>
              <a:rPr lang="zh-CN" altLang="en-US" dirty="0"/>
              <a:t>分时选通，当</a:t>
            </a:r>
            <a:r>
              <a:rPr lang="en-US" altLang="zh-CN" dirty="0"/>
              <a:t>Q1</a:t>
            </a:r>
            <a:r>
              <a:rPr lang="zh-CN" altLang="en-US" dirty="0"/>
              <a:t>选通时，</a:t>
            </a:r>
            <a:r>
              <a:rPr lang="en-US" altLang="zh-CN" dirty="0"/>
              <a:t>a-g</a:t>
            </a:r>
            <a:r>
              <a:rPr lang="zh-CN" altLang="en-US" dirty="0"/>
              <a:t>上为低</a:t>
            </a:r>
            <a:r>
              <a:rPr lang="en-US" altLang="zh-CN" dirty="0"/>
              <a:t>(0)</a:t>
            </a:r>
            <a:r>
              <a:rPr lang="zh-CN" altLang="en-US" dirty="0"/>
              <a:t>的位置被点亮</a:t>
            </a:r>
            <a:endParaRPr lang="en-US" altLang="zh-CN" dirty="0"/>
          </a:p>
          <a:p>
            <a:r>
              <a:rPr lang="zh-CN" altLang="en-US" dirty="0"/>
              <a:t>因为需要不断刷新，所以很占用处理资源</a:t>
            </a:r>
            <a:endParaRPr lang="en-US" altLang="zh-CN" dirty="0"/>
          </a:p>
          <a:p>
            <a:r>
              <a:rPr lang="zh-CN" altLang="en-US" dirty="0"/>
              <a:t>那么是否可以做个专门的芯片来刷新呢？</a:t>
            </a:r>
            <a:endParaRPr lang="en-US" altLang="zh-CN" dirty="0"/>
          </a:p>
          <a:p>
            <a:r>
              <a:rPr lang="zh-CN" altLang="en-US" dirty="0"/>
              <a:t>答案：</a:t>
            </a:r>
            <a:r>
              <a:rPr lang="en-US" altLang="zh-CN" dirty="0"/>
              <a:t>AiP1620</a:t>
            </a:r>
            <a:r>
              <a:rPr lang="zh-CN" altLang="en-US" dirty="0"/>
              <a:t>，</a:t>
            </a:r>
            <a:r>
              <a:rPr lang="en-US" altLang="zh-CN" dirty="0"/>
              <a:t>AIP1638</a:t>
            </a:r>
            <a:r>
              <a:rPr lang="zh-CN" altLang="en-US" dirty="0"/>
              <a:t>等。</a:t>
            </a:r>
            <a:endParaRPr lang="en-US" altLang="zh-CN" dirty="0"/>
          </a:p>
          <a:p>
            <a:r>
              <a:rPr lang="zh-CN" altLang="en-US" dirty="0"/>
              <a:t>选择</a:t>
            </a:r>
            <a:r>
              <a:rPr lang="en-US" altLang="zh-CN" dirty="0"/>
              <a:t>AIP1638</a:t>
            </a:r>
            <a:r>
              <a:rPr lang="zh-CN" altLang="en-US" dirty="0"/>
              <a:t>支持</a:t>
            </a:r>
            <a:r>
              <a:rPr lang="en-US" altLang="zh-CN" dirty="0"/>
              <a:t>10</a:t>
            </a:r>
            <a:r>
              <a:rPr lang="zh-CN" altLang="en-US" dirty="0"/>
              <a:t>段</a:t>
            </a:r>
            <a:r>
              <a:rPr lang="en-US" altLang="zh-CN" dirty="0"/>
              <a:t>8</a:t>
            </a:r>
            <a:r>
              <a:rPr lang="zh-CN" altLang="en-US" dirty="0"/>
              <a:t>位，</a:t>
            </a:r>
            <a:endParaRPr lang="en-US" altLang="zh-CN" dirty="0"/>
          </a:p>
          <a:p>
            <a:endParaRPr lang="zh-CN" altLang="en-US" dirty="0"/>
          </a:p>
        </p:txBody>
      </p:sp>
      <p:pic>
        <p:nvPicPr>
          <p:cNvPr id="2050" name="Picture 2" descr="æ¥çæºå¾å">
            <a:extLst>
              <a:ext uri="{FF2B5EF4-FFF2-40B4-BE49-F238E27FC236}">
                <a16:creationId xmlns:a16="http://schemas.microsoft.com/office/drawing/2014/main" id="{9EB595F4-825A-4806-8221-9AD9F865C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719" y="2565069"/>
            <a:ext cx="45148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28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en-US" altLang="zh-CN" sz="3200" dirty="0"/>
              <a:t>AIP1638</a:t>
            </a:r>
            <a:endParaRPr lang="zh-CN" altLang="en-US" sz="3200" dirty="0"/>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253331"/>
            <a:ext cx="10627104" cy="4351338"/>
          </a:xfrm>
        </p:spPr>
        <p:txBody>
          <a:bodyPr/>
          <a:lstStyle/>
          <a:p>
            <a:r>
              <a:rPr lang="en-US" altLang="zh-CN" dirty="0"/>
              <a:t>AIP1638</a:t>
            </a:r>
            <a:r>
              <a:rPr lang="zh-CN" altLang="en-US" dirty="0"/>
              <a:t>是带键盘扫描接口的</a:t>
            </a:r>
            <a:r>
              <a:rPr lang="en-US" altLang="zh-CN" dirty="0"/>
              <a:t>LED</a:t>
            </a:r>
            <a:r>
              <a:rPr lang="zh-CN" altLang="en-US" dirty="0"/>
              <a:t>驱动专用电路，内置键盘扫描接口。</a:t>
            </a:r>
            <a:r>
              <a:rPr lang="en-US" altLang="zh-CN" dirty="0"/>
              <a:t>MCU</a:t>
            </a:r>
            <a:r>
              <a:rPr lang="zh-CN" altLang="en-US" dirty="0"/>
              <a:t>接口为</a:t>
            </a:r>
            <a:r>
              <a:rPr lang="en-US" altLang="zh-CN" dirty="0"/>
              <a:t>3</a:t>
            </a:r>
            <a:r>
              <a:rPr lang="zh-CN" altLang="en-US" dirty="0"/>
              <a:t>线</a:t>
            </a:r>
            <a:r>
              <a:rPr lang="en-US" altLang="zh-CN" dirty="0"/>
              <a:t>SPI</a:t>
            </a:r>
            <a:r>
              <a:rPr lang="zh-CN" altLang="en-US" dirty="0"/>
              <a:t>接口，显示模式最大支持</a:t>
            </a:r>
            <a:r>
              <a:rPr lang="en-US" altLang="zh-CN" dirty="0"/>
              <a:t>10</a:t>
            </a:r>
            <a:r>
              <a:rPr lang="zh-CN" altLang="en-US" dirty="0"/>
              <a:t>段</a:t>
            </a:r>
            <a:r>
              <a:rPr lang="en-US" altLang="zh-CN" dirty="0"/>
              <a:t>x8</a:t>
            </a:r>
            <a:r>
              <a:rPr lang="zh-CN" altLang="en-US" dirty="0"/>
              <a:t>位。芯片内部有寄存器存储数码管各位、段的显示值，并自动根据寄存器内容刷新数码管。</a:t>
            </a:r>
          </a:p>
        </p:txBody>
      </p:sp>
      <p:pic>
        <p:nvPicPr>
          <p:cNvPr id="3" name="图片 2">
            <a:extLst>
              <a:ext uri="{FF2B5EF4-FFF2-40B4-BE49-F238E27FC236}">
                <a16:creationId xmlns:a16="http://schemas.microsoft.com/office/drawing/2014/main" id="{D05E680E-89B7-42AF-B339-72DF6AAB52C9}"/>
              </a:ext>
            </a:extLst>
          </p:cNvPr>
          <p:cNvPicPr>
            <a:picLocks noChangeAspect="1"/>
          </p:cNvPicPr>
          <p:nvPr/>
        </p:nvPicPr>
        <p:blipFill>
          <a:blip r:embed="rId2"/>
          <a:stretch>
            <a:fillRect/>
          </a:stretch>
        </p:blipFill>
        <p:spPr>
          <a:xfrm>
            <a:off x="917196" y="3071774"/>
            <a:ext cx="3023259" cy="2935568"/>
          </a:xfrm>
          <a:prstGeom prst="rect">
            <a:avLst/>
          </a:prstGeom>
        </p:spPr>
      </p:pic>
      <p:pic>
        <p:nvPicPr>
          <p:cNvPr id="4" name="图片 3">
            <a:extLst>
              <a:ext uri="{FF2B5EF4-FFF2-40B4-BE49-F238E27FC236}">
                <a16:creationId xmlns:a16="http://schemas.microsoft.com/office/drawing/2014/main" id="{730EE00A-133A-484B-B734-EA0A9454B2CC}"/>
              </a:ext>
            </a:extLst>
          </p:cNvPr>
          <p:cNvPicPr>
            <a:picLocks noChangeAspect="1"/>
          </p:cNvPicPr>
          <p:nvPr/>
        </p:nvPicPr>
        <p:blipFill>
          <a:blip r:embed="rId3"/>
          <a:stretch>
            <a:fillRect/>
          </a:stretch>
        </p:blipFill>
        <p:spPr>
          <a:xfrm>
            <a:off x="5277240" y="2247215"/>
            <a:ext cx="5886060" cy="3823866"/>
          </a:xfrm>
          <a:prstGeom prst="rect">
            <a:avLst/>
          </a:prstGeom>
        </p:spPr>
      </p:pic>
    </p:spTree>
    <p:extLst>
      <p:ext uri="{BB962C8B-B14F-4D97-AF65-F5344CB8AC3E}">
        <p14:creationId xmlns:p14="http://schemas.microsoft.com/office/powerpoint/2010/main" val="219147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en-US" altLang="zh-CN" sz="3200" dirty="0"/>
              <a:t>AIP1638 </a:t>
            </a:r>
            <a:r>
              <a:rPr lang="zh-CN" altLang="en-US" sz="3200" dirty="0"/>
              <a:t>数码管接法</a:t>
            </a:r>
          </a:p>
        </p:txBody>
      </p:sp>
      <p:pic>
        <p:nvPicPr>
          <p:cNvPr id="5" name="图片 4">
            <a:extLst>
              <a:ext uri="{FF2B5EF4-FFF2-40B4-BE49-F238E27FC236}">
                <a16:creationId xmlns:a16="http://schemas.microsoft.com/office/drawing/2014/main" id="{3DDF4448-8442-465D-8AB5-ACF2FF8A39AB}"/>
              </a:ext>
            </a:extLst>
          </p:cNvPr>
          <p:cNvPicPr>
            <a:picLocks noChangeAspect="1"/>
          </p:cNvPicPr>
          <p:nvPr/>
        </p:nvPicPr>
        <p:blipFill>
          <a:blip r:embed="rId2"/>
          <a:stretch>
            <a:fillRect/>
          </a:stretch>
        </p:blipFill>
        <p:spPr>
          <a:xfrm>
            <a:off x="617339" y="1298782"/>
            <a:ext cx="3087638" cy="1961067"/>
          </a:xfrm>
          <a:prstGeom prst="rect">
            <a:avLst/>
          </a:prstGeom>
        </p:spPr>
      </p:pic>
      <p:pic>
        <p:nvPicPr>
          <p:cNvPr id="7" name="图片 6">
            <a:extLst>
              <a:ext uri="{FF2B5EF4-FFF2-40B4-BE49-F238E27FC236}">
                <a16:creationId xmlns:a16="http://schemas.microsoft.com/office/drawing/2014/main" id="{2D0B2E66-9547-463B-8118-91FD8F3E7171}"/>
              </a:ext>
            </a:extLst>
          </p:cNvPr>
          <p:cNvPicPr>
            <a:picLocks noChangeAspect="1"/>
          </p:cNvPicPr>
          <p:nvPr/>
        </p:nvPicPr>
        <p:blipFill>
          <a:blip r:embed="rId3"/>
          <a:stretch>
            <a:fillRect/>
          </a:stretch>
        </p:blipFill>
        <p:spPr>
          <a:xfrm>
            <a:off x="3704977" y="1298782"/>
            <a:ext cx="2905053" cy="1958865"/>
          </a:xfrm>
          <a:prstGeom prst="rect">
            <a:avLst/>
          </a:prstGeom>
        </p:spPr>
      </p:pic>
      <p:pic>
        <p:nvPicPr>
          <p:cNvPr id="11" name="图片 10">
            <a:extLst>
              <a:ext uri="{FF2B5EF4-FFF2-40B4-BE49-F238E27FC236}">
                <a16:creationId xmlns:a16="http://schemas.microsoft.com/office/drawing/2014/main" id="{7890DFB0-01E0-4123-BD50-147FC74B5F7D}"/>
              </a:ext>
            </a:extLst>
          </p:cNvPr>
          <p:cNvPicPr>
            <a:picLocks noChangeAspect="1"/>
          </p:cNvPicPr>
          <p:nvPr/>
        </p:nvPicPr>
        <p:blipFill>
          <a:blip r:embed="rId4"/>
          <a:stretch>
            <a:fillRect/>
          </a:stretch>
        </p:blipFill>
        <p:spPr>
          <a:xfrm>
            <a:off x="6610030" y="1297979"/>
            <a:ext cx="2401224" cy="1959668"/>
          </a:xfrm>
          <a:prstGeom prst="rect">
            <a:avLst/>
          </a:prstGeom>
        </p:spPr>
      </p:pic>
      <p:pic>
        <p:nvPicPr>
          <p:cNvPr id="14" name="图片 13">
            <a:extLst>
              <a:ext uri="{FF2B5EF4-FFF2-40B4-BE49-F238E27FC236}">
                <a16:creationId xmlns:a16="http://schemas.microsoft.com/office/drawing/2014/main" id="{69C04FFC-2486-4832-8D3F-862469DB8536}"/>
              </a:ext>
            </a:extLst>
          </p:cNvPr>
          <p:cNvPicPr>
            <a:picLocks noChangeAspect="1"/>
          </p:cNvPicPr>
          <p:nvPr/>
        </p:nvPicPr>
        <p:blipFill>
          <a:blip r:embed="rId5"/>
          <a:stretch>
            <a:fillRect/>
          </a:stretch>
        </p:blipFill>
        <p:spPr>
          <a:xfrm>
            <a:off x="617339" y="3429000"/>
            <a:ext cx="4335684" cy="2325262"/>
          </a:xfrm>
          <a:prstGeom prst="rect">
            <a:avLst/>
          </a:prstGeom>
        </p:spPr>
      </p:pic>
      <p:pic>
        <p:nvPicPr>
          <p:cNvPr id="15" name="图片 14">
            <a:extLst>
              <a:ext uri="{FF2B5EF4-FFF2-40B4-BE49-F238E27FC236}">
                <a16:creationId xmlns:a16="http://schemas.microsoft.com/office/drawing/2014/main" id="{40981F50-7A27-42AF-81ED-37A6413648F9}"/>
              </a:ext>
            </a:extLst>
          </p:cNvPr>
          <p:cNvPicPr>
            <a:picLocks noChangeAspect="1"/>
          </p:cNvPicPr>
          <p:nvPr/>
        </p:nvPicPr>
        <p:blipFill>
          <a:blip r:embed="rId6"/>
          <a:stretch>
            <a:fillRect/>
          </a:stretch>
        </p:blipFill>
        <p:spPr>
          <a:xfrm>
            <a:off x="5078858" y="3429000"/>
            <a:ext cx="2808049" cy="2325262"/>
          </a:xfrm>
          <a:prstGeom prst="rect">
            <a:avLst/>
          </a:prstGeom>
        </p:spPr>
      </p:pic>
      <p:pic>
        <p:nvPicPr>
          <p:cNvPr id="16" name="图片 15">
            <a:extLst>
              <a:ext uri="{FF2B5EF4-FFF2-40B4-BE49-F238E27FC236}">
                <a16:creationId xmlns:a16="http://schemas.microsoft.com/office/drawing/2014/main" id="{AB5DB3A1-2CF7-40EF-9B05-354096D6B835}"/>
              </a:ext>
            </a:extLst>
          </p:cNvPr>
          <p:cNvPicPr>
            <a:picLocks noChangeAspect="1"/>
          </p:cNvPicPr>
          <p:nvPr/>
        </p:nvPicPr>
        <p:blipFill>
          <a:blip r:embed="rId7"/>
          <a:stretch>
            <a:fillRect/>
          </a:stretch>
        </p:blipFill>
        <p:spPr>
          <a:xfrm>
            <a:off x="7886907" y="3429000"/>
            <a:ext cx="2656072" cy="2325262"/>
          </a:xfrm>
          <a:prstGeom prst="rect">
            <a:avLst/>
          </a:prstGeom>
        </p:spPr>
      </p:pic>
    </p:spTree>
    <p:extLst>
      <p:ext uri="{BB962C8B-B14F-4D97-AF65-F5344CB8AC3E}">
        <p14:creationId xmlns:p14="http://schemas.microsoft.com/office/powerpoint/2010/main" val="314767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数码管显示控制原理</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10627104" cy="4351338"/>
          </a:xfrm>
        </p:spPr>
        <p:txBody>
          <a:bodyPr/>
          <a:lstStyle/>
          <a:p>
            <a:r>
              <a:rPr lang="zh-CN" altLang="en-US" dirty="0"/>
              <a:t>根据</a:t>
            </a:r>
            <a:r>
              <a:rPr lang="en-US" altLang="zh-CN" dirty="0"/>
              <a:t>LED</a:t>
            </a:r>
            <a:r>
              <a:rPr lang="zh-CN" altLang="en-US" dirty="0"/>
              <a:t>点阵学习可了解点阵显示需要不断刷新</a:t>
            </a:r>
            <a:r>
              <a:rPr lang="en-US" altLang="zh-CN" dirty="0"/>
              <a:t>LED</a:t>
            </a:r>
            <a:r>
              <a:rPr lang="zh-CN" altLang="en-US" dirty="0"/>
              <a:t>才能显示不同内容，数码管也是一样的</a:t>
            </a:r>
            <a:r>
              <a:rPr lang="en-US" altLang="zh-CN" dirty="0"/>
              <a:t>a-g</a:t>
            </a:r>
            <a:r>
              <a:rPr lang="zh-CN" altLang="en-US" dirty="0"/>
              <a:t>一般共用，公共端为片选端，一般由三极管控制。参考原理如下图，</a:t>
            </a:r>
            <a:r>
              <a:rPr lang="en-US" altLang="zh-CN" dirty="0"/>
              <a:t>Q1-Q4</a:t>
            </a:r>
            <a:r>
              <a:rPr lang="zh-CN" altLang="en-US" dirty="0"/>
              <a:t>分时选通，当</a:t>
            </a:r>
            <a:r>
              <a:rPr lang="en-US" altLang="zh-CN" dirty="0"/>
              <a:t>Q1</a:t>
            </a:r>
            <a:r>
              <a:rPr lang="zh-CN" altLang="en-US" dirty="0"/>
              <a:t>选通时，</a:t>
            </a:r>
            <a:r>
              <a:rPr lang="en-US" altLang="zh-CN" dirty="0"/>
              <a:t>a-g</a:t>
            </a:r>
            <a:r>
              <a:rPr lang="zh-CN" altLang="en-US" dirty="0"/>
              <a:t>上为低</a:t>
            </a:r>
            <a:r>
              <a:rPr lang="en-US" altLang="zh-CN" dirty="0"/>
              <a:t>(0)</a:t>
            </a:r>
            <a:r>
              <a:rPr lang="zh-CN" altLang="en-US" dirty="0"/>
              <a:t>的位置被点亮</a:t>
            </a:r>
            <a:endParaRPr lang="en-US" altLang="zh-CN" dirty="0"/>
          </a:p>
          <a:p>
            <a:r>
              <a:rPr lang="zh-CN" altLang="en-US" dirty="0"/>
              <a:t>因为需要不断刷新，所以很占用处理资源</a:t>
            </a:r>
            <a:endParaRPr lang="en-US" altLang="zh-CN" dirty="0"/>
          </a:p>
          <a:p>
            <a:r>
              <a:rPr lang="zh-CN" altLang="en-US" dirty="0"/>
              <a:t>那么是否可以做个专门的芯片来刷新呢？</a:t>
            </a:r>
            <a:endParaRPr lang="en-US" altLang="zh-CN" dirty="0"/>
          </a:p>
          <a:p>
            <a:r>
              <a:rPr lang="zh-CN" altLang="en-US" dirty="0"/>
              <a:t>答案：</a:t>
            </a:r>
            <a:r>
              <a:rPr lang="en-US" altLang="zh-CN" dirty="0"/>
              <a:t>AiP1620</a:t>
            </a:r>
            <a:r>
              <a:rPr lang="zh-CN" altLang="en-US" dirty="0"/>
              <a:t>，</a:t>
            </a:r>
            <a:r>
              <a:rPr lang="en-US" altLang="zh-CN" dirty="0"/>
              <a:t>AIP1638</a:t>
            </a:r>
            <a:r>
              <a:rPr lang="zh-CN" altLang="en-US" dirty="0"/>
              <a:t>等。</a:t>
            </a:r>
            <a:endParaRPr lang="en-US" altLang="zh-CN" dirty="0"/>
          </a:p>
          <a:p>
            <a:r>
              <a:rPr lang="zh-CN" altLang="en-US" dirty="0"/>
              <a:t>选择</a:t>
            </a:r>
            <a:r>
              <a:rPr lang="en-US" altLang="zh-CN" dirty="0"/>
              <a:t>AIP1638</a:t>
            </a:r>
            <a:r>
              <a:rPr lang="zh-CN" altLang="en-US" dirty="0"/>
              <a:t>支持</a:t>
            </a:r>
            <a:r>
              <a:rPr lang="en-US" altLang="zh-CN" dirty="0"/>
              <a:t>10</a:t>
            </a:r>
            <a:r>
              <a:rPr lang="zh-CN" altLang="en-US" dirty="0"/>
              <a:t>段</a:t>
            </a:r>
            <a:r>
              <a:rPr lang="en-US" altLang="zh-CN" dirty="0"/>
              <a:t>8</a:t>
            </a:r>
            <a:r>
              <a:rPr lang="zh-CN" altLang="en-US" dirty="0"/>
              <a:t>位，</a:t>
            </a:r>
            <a:endParaRPr lang="en-US" altLang="zh-CN" dirty="0"/>
          </a:p>
          <a:p>
            <a:endParaRPr lang="zh-CN" altLang="en-US" dirty="0"/>
          </a:p>
        </p:txBody>
      </p:sp>
      <p:pic>
        <p:nvPicPr>
          <p:cNvPr id="2050" name="Picture 2" descr="æ¥çæºå¾å">
            <a:extLst>
              <a:ext uri="{FF2B5EF4-FFF2-40B4-BE49-F238E27FC236}">
                <a16:creationId xmlns:a16="http://schemas.microsoft.com/office/drawing/2014/main" id="{9EB595F4-825A-4806-8221-9AD9F865C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719" y="2565069"/>
            <a:ext cx="45148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113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焊接方法</a:t>
            </a:r>
          </a:p>
        </p:txBody>
      </p:sp>
      <p:sp>
        <p:nvSpPr>
          <p:cNvPr id="6" name="内容占位符 5">
            <a:extLst>
              <a:ext uri="{FF2B5EF4-FFF2-40B4-BE49-F238E27FC236}">
                <a16:creationId xmlns:a16="http://schemas.microsoft.com/office/drawing/2014/main" id="{0600933D-D4BB-4ADD-BBDE-E36206D67A41}"/>
              </a:ext>
            </a:extLst>
          </p:cNvPr>
          <p:cNvSpPr>
            <a:spLocks noGrp="1"/>
          </p:cNvSpPr>
          <p:nvPr>
            <p:ph sz="half" idx="1"/>
          </p:nvPr>
        </p:nvSpPr>
        <p:spPr>
          <a:xfrm>
            <a:off x="647700" y="1584008"/>
            <a:ext cx="10627104" cy="4351338"/>
          </a:xfrm>
        </p:spPr>
        <p:txBody>
          <a:bodyPr/>
          <a:lstStyle/>
          <a:p>
            <a:r>
              <a:rPr lang="en-US" altLang="zh-CN" dirty="0"/>
              <a:t>IC</a:t>
            </a:r>
            <a:r>
              <a:rPr lang="zh-CN" altLang="en-US" dirty="0"/>
              <a:t>的焊接步骤</a:t>
            </a:r>
            <a:endParaRPr lang="en-US" altLang="zh-CN" dirty="0"/>
          </a:p>
          <a:p>
            <a:pPr lvl="1"/>
            <a:r>
              <a:rPr lang="en-US" altLang="zh-CN" dirty="0"/>
              <a:t>PCB</a:t>
            </a:r>
            <a:r>
              <a:rPr lang="zh-CN" altLang="en-US" dirty="0"/>
              <a:t>上</a:t>
            </a:r>
            <a:r>
              <a:rPr lang="en-US" altLang="zh-CN" dirty="0"/>
              <a:t>IC</a:t>
            </a:r>
            <a:r>
              <a:rPr lang="zh-CN" altLang="en-US" dirty="0"/>
              <a:t>的</a:t>
            </a:r>
            <a:r>
              <a:rPr lang="en-US" altLang="zh-CN" dirty="0"/>
              <a:t>1</a:t>
            </a:r>
            <a:r>
              <a:rPr lang="zh-CN" altLang="en-US" dirty="0"/>
              <a:t>脚焊盘上锡</a:t>
            </a:r>
            <a:endParaRPr lang="en-US" altLang="zh-CN" dirty="0"/>
          </a:p>
          <a:p>
            <a:pPr lvl="1"/>
            <a:r>
              <a:rPr lang="en-US" altLang="zh-CN" dirty="0"/>
              <a:t>IC1</a:t>
            </a:r>
            <a:r>
              <a:rPr lang="zh-CN" altLang="en-US" dirty="0"/>
              <a:t>脚对齐</a:t>
            </a:r>
            <a:r>
              <a:rPr lang="en-US" altLang="zh-CN" dirty="0"/>
              <a:t>1</a:t>
            </a:r>
            <a:r>
              <a:rPr lang="zh-CN" altLang="en-US" dirty="0"/>
              <a:t>脚焊盘，调整好其他引脚，焊接</a:t>
            </a:r>
            <a:r>
              <a:rPr lang="en-US" altLang="zh-CN" dirty="0"/>
              <a:t>1</a:t>
            </a:r>
            <a:r>
              <a:rPr lang="zh-CN" altLang="en-US" dirty="0"/>
              <a:t>脚并检测其他脚是否对齐，若不齐重复该步骤</a:t>
            </a:r>
            <a:endParaRPr lang="en-US" altLang="zh-CN" dirty="0"/>
          </a:p>
          <a:p>
            <a:pPr lvl="1"/>
            <a:r>
              <a:rPr lang="zh-CN" altLang="en-US" dirty="0"/>
              <a:t>焊接最后</a:t>
            </a:r>
            <a:r>
              <a:rPr lang="en-US" altLang="zh-CN" dirty="0"/>
              <a:t>1</a:t>
            </a:r>
            <a:r>
              <a:rPr lang="zh-CN" altLang="en-US" dirty="0"/>
              <a:t>脚，焊接过程中暂时不处理短路情况</a:t>
            </a:r>
            <a:endParaRPr lang="en-US" altLang="zh-CN" dirty="0"/>
          </a:p>
          <a:p>
            <a:pPr lvl="1"/>
            <a:r>
              <a:rPr lang="en-US" altLang="zh-CN" dirty="0"/>
              <a:t>A. </a:t>
            </a:r>
            <a:r>
              <a:rPr lang="zh-CN" altLang="en-US" dirty="0"/>
              <a:t>其他管脚适当堆锡，使用拖焊完成</a:t>
            </a:r>
            <a:r>
              <a:rPr lang="en-US" altLang="zh-CN" dirty="0"/>
              <a:t>; B. IC</a:t>
            </a:r>
            <a:r>
              <a:rPr lang="zh-CN" altLang="en-US" dirty="0"/>
              <a:t>脚间距大时可逐个焊接</a:t>
            </a:r>
          </a:p>
        </p:txBody>
      </p:sp>
    </p:spTree>
    <p:extLst>
      <p:ext uri="{BB962C8B-B14F-4D97-AF65-F5344CB8AC3E}">
        <p14:creationId xmlns:p14="http://schemas.microsoft.com/office/powerpoint/2010/main" val="166998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19902-1E14-4B63-9C11-C9CAE5134C7F}"/>
              </a:ext>
            </a:extLst>
          </p:cNvPr>
          <p:cNvSpPr>
            <a:spLocks noGrp="1"/>
          </p:cNvSpPr>
          <p:nvPr>
            <p:ph type="title"/>
          </p:nvPr>
        </p:nvSpPr>
        <p:spPr/>
        <p:txBody>
          <a:bodyPr>
            <a:normAutofit/>
          </a:bodyPr>
          <a:lstStyle/>
          <a:p>
            <a:r>
              <a:rPr lang="zh-CN" altLang="en-US" sz="3200" dirty="0"/>
              <a:t>焊接方法</a:t>
            </a:r>
            <a:r>
              <a:rPr lang="en-US" altLang="zh-CN" sz="3200" dirty="0"/>
              <a:t>-</a:t>
            </a:r>
            <a:r>
              <a:rPr lang="zh-CN" altLang="en-US" sz="3200" dirty="0"/>
              <a:t>对齐固定</a:t>
            </a:r>
          </a:p>
        </p:txBody>
      </p:sp>
      <p:pic>
        <p:nvPicPr>
          <p:cNvPr id="3" name="图片 2">
            <a:extLst>
              <a:ext uri="{FF2B5EF4-FFF2-40B4-BE49-F238E27FC236}">
                <a16:creationId xmlns:a16="http://schemas.microsoft.com/office/drawing/2014/main" id="{3C65F55E-44C7-4446-A5DF-C5D44FDBD5A4}"/>
              </a:ext>
            </a:extLst>
          </p:cNvPr>
          <p:cNvPicPr>
            <a:picLocks noChangeAspect="1"/>
          </p:cNvPicPr>
          <p:nvPr/>
        </p:nvPicPr>
        <p:blipFill>
          <a:blip r:embed="rId2"/>
          <a:stretch>
            <a:fillRect/>
          </a:stretch>
        </p:blipFill>
        <p:spPr>
          <a:xfrm>
            <a:off x="647700" y="1986679"/>
            <a:ext cx="2573655" cy="2194342"/>
          </a:xfrm>
          <a:prstGeom prst="rect">
            <a:avLst/>
          </a:prstGeom>
        </p:spPr>
      </p:pic>
      <p:pic>
        <p:nvPicPr>
          <p:cNvPr id="5" name="图片 4">
            <a:extLst>
              <a:ext uri="{FF2B5EF4-FFF2-40B4-BE49-F238E27FC236}">
                <a16:creationId xmlns:a16="http://schemas.microsoft.com/office/drawing/2014/main" id="{36ACC6CE-A67B-401C-8D99-82F03ACC86C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354806" y="2337198"/>
            <a:ext cx="2822406" cy="1494473"/>
          </a:xfrm>
          <a:prstGeom prst="rect">
            <a:avLst/>
          </a:prstGeom>
        </p:spPr>
      </p:pic>
      <p:pic>
        <p:nvPicPr>
          <p:cNvPr id="7" name="图片 6">
            <a:extLst>
              <a:ext uri="{FF2B5EF4-FFF2-40B4-BE49-F238E27FC236}">
                <a16:creationId xmlns:a16="http://schemas.microsoft.com/office/drawing/2014/main" id="{C395E7EE-B399-41CA-96E2-133DBE9CF9D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8467577" y="1994300"/>
            <a:ext cx="2001202" cy="2084354"/>
          </a:xfrm>
          <a:prstGeom prst="rect">
            <a:avLst/>
          </a:prstGeom>
        </p:spPr>
      </p:pic>
      <p:sp>
        <p:nvSpPr>
          <p:cNvPr id="16" name="内容占位符 15">
            <a:extLst>
              <a:ext uri="{FF2B5EF4-FFF2-40B4-BE49-F238E27FC236}">
                <a16:creationId xmlns:a16="http://schemas.microsoft.com/office/drawing/2014/main" id="{D938B36E-DA9E-497F-9D43-DEAFE1851E03}"/>
              </a:ext>
            </a:extLst>
          </p:cNvPr>
          <p:cNvSpPr>
            <a:spLocks noGrp="1"/>
          </p:cNvSpPr>
          <p:nvPr>
            <p:ph idx="1"/>
          </p:nvPr>
        </p:nvSpPr>
        <p:spPr>
          <a:xfrm>
            <a:off x="1159429" y="4397546"/>
            <a:ext cx="1382436" cy="372291"/>
          </a:xfrm>
        </p:spPr>
        <p:txBody>
          <a:bodyPr/>
          <a:lstStyle/>
          <a:p>
            <a:pPr marL="0" indent="0">
              <a:buNone/>
            </a:pPr>
            <a:r>
              <a:rPr lang="zh-CN" altLang="en-US" dirty="0"/>
              <a:t>确认方向</a:t>
            </a:r>
            <a:endParaRPr lang="en-US" altLang="zh-CN" dirty="0"/>
          </a:p>
        </p:txBody>
      </p:sp>
      <p:pic>
        <p:nvPicPr>
          <p:cNvPr id="17" name="内容占位符 3">
            <a:extLst>
              <a:ext uri="{FF2B5EF4-FFF2-40B4-BE49-F238E27FC236}">
                <a16:creationId xmlns:a16="http://schemas.microsoft.com/office/drawing/2014/main" id="{8A1B732A-B37B-47A8-B930-409E1E38490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a:off x="3470565" y="2542235"/>
            <a:ext cx="1659562" cy="1083229"/>
          </a:xfrm>
          <a:prstGeom prst="rect">
            <a:avLst/>
          </a:prstGeom>
        </p:spPr>
      </p:pic>
      <p:sp>
        <p:nvSpPr>
          <p:cNvPr id="18" name="内容占位符 15">
            <a:extLst>
              <a:ext uri="{FF2B5EF4-FFF2-40B4-BE49-F238E27FC236}">
                <a16:creationId xmlns:a16="http://schemas.microsoft.com/office/drawing/2014/main" id="{4A9F3379-5CA3-4C68-AAE2-254B68753CC8}"/>
              </a:ext>
            </a:extLst>
          </p:cNvPr>
          <p:cNvSpPr txBox="1">
            <a:spLocks/>
          </p:cNvSpPr>
          <p:nvPr/>
        </p:nvSpPr>
        <p:spPr>
          <a:xfrm>
            <a:off x="3747691" y="4397545"/>
            <a:ext cx="1382436"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1</a:t>
            </a:r>
            <a:r>
              <a:rPr lang="zh-CN" altLang="en-US" dirty="0"/>
              <a:t>脚上锡</a:t>
            </a:r>
            <a:endParaRPr lang="en-US" altLang="zh-CN" dirty="0"/>
          </a:p>
        </p:txBody>
      </p:sp>
      <p:sp>
        <p:nvSpPr>
          <p:cNvPr id="19" name="内容占位符 15">
            <a:extLst>
              <a:ext uri="{FF2B5EF4-FFF2-40B4-BE49-F238E27FC236}">
                <a16:creationId xmlns:a16="http://schemas.microsoft.com/office/drawing/2014/main" id="{4019E70D-96D5-4BB7-B8C4-DBF1AA241913}"/>
              </a:ext>
            </a:extLst>
          </p:cNvPr>
          <p:cNvSpPr txBox="1">
            <a:spLocks/>
          </p:cNvSpPr>
          <p:nvPr/>
        </p:nvSpPr>
        <p:spPr>
          <a:xfrm>
            <a:off x="5830349" y="4397544"/>
            <a:ext cx="1770077"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1</a:t>
            </a:r>
            <a:r>
              <a:rPr lang="zh-CN" altLang="en-US" dirty="0"/>
              <a:t>脚焊接</a:t>
            </a:r>
            <a:r>
              <a:rPr lang="en-US" altLang="zh-CN" dirty="0"/>
              <a:t>-</a:t>
            </a:r>
            <a:r>
              <a:rPr lang="zh-CN" altLang="en-US" dirty="0"/>
              <a:t>固定</a:t>
            </a:r>
            <a:endParaRPr lang="en-US" altLang="zh-CN" dirty="0"/>
          </a:p>
        </p:txBody>
      </p:sp>
      <p:sp>
        <p:nvSpPr>
          <p:cNvPr id="20" name="内容占位符 15">
            <a:extLst>
              <a:ext uri="{FF2B5EF4-FFF2-40B4-BE49-F238E27FC236}">
                <a16:creationId xmlns:a16="http://schemas.microsoft.com/office/drawing/2014/main" id="{995E301B-F648-4041-8810-0449EBCAC037}"/>
              </a:ext>
            </a:extLst>
          </p:cNvPr>
          <p:cNvSpPr txBox="1">
            <a:spLocks/>
          </p:cNvSpPr>
          <p:nvPr/>
        </p:nvSpPr>
        <p:spPr>
          <a:xfrm>
            <a:off x="8776960" y="4397544"/>
            <a:ext cx="1382436" cy="37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各脚焊接</a:t>
            </a:r>
            <a:endParaRPr lang="en-US" altLang="zh-CN" dirty="0"/>
          </a:p>
        </p:txBody>
      </p:sp>
    </p:spTree>
    <p:extLst>
      <p:ext uri="{BB962C8B-B14F-4D97-AF65-F5344CB8AC3E}">
        <p14:creationId xmlns:p14="http://schemas.microsoft.com/office/powerpoint/2010/main" val="41223673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LIDE_MODEL_TYPE" val="cover"/>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1780</TotalTime>
  <Words>1413</Words>
  <Application>Microsoft Office PowerPoint</Application>
  <PresentationFormat>宽屏</PresentationFormat>
  <Paragraphs>103</Paragraphs>
  <Slides>25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宋体</vt:lpstr>
      <vt:lpstr>微软雅黑</vt:lpstr>
      <vt:lpstr>微软雅黑 Light</vt:lpstr>
      <vt:lpstr>Arial</vt:lpstr>
      <vt:lpstr>Calibri</vt:lpstr>
      <vt:lpstr>Office 主题​​</vt:lpstr>
      <vt:lpstr>电子钟</vt:lpstr>
      <vt:lpstr>常见的数码管显示</vt:lpstr>
      <vt:lpstr>7段、8段数码管</vt:lpstr>
      <vt:lpstr>数码管显示控制原理</vt:lpstr>
      <vt:lpstr>AIP1638</vt:lpstr>
      <vt:lpstr>AIP1638 数码管接法</vt:lpstr>
      <vt:lpstr>数码管显示控制原理</vt:lpstr>
      <vt:lpstr>焊接方法</vt:lpstr>
      <vt:lpstr>焊接方法-对齐固定</vt:lpstr>
      <vt:lpstr>焊接方法-拖焊</vt:lpstr>
      <vt:lpstr>焊接方法-短路处理</vt:lpstr>
      <vt:lpstr>SPI总线</vt:lpstr>
      <vt:lpstr>SPI总线-接口驱动</vt:lpstr>
      <vt:lpstr>根据数据手册编写AIP1638驱动</vt:lpstr>
      <vt:lpstr>根据数据手册控制AIP1638</vt:lpstr>
      <vt:lpstr>根据数据手册控制AIP1638</vt:lpstr>
      <vt:lpstr>根据数据手册控制AIP1638</vt:lpstr>
      <vt:lpstr>根据数据手册控制AIP1638</vt:lpstr>
      <vt:lpstr>控制数码管显示0-9</vt:lpstr>
      <vt:lpstr>认识RTC</vt:lpstr>
      <vt:lpstr>认识RTC</vt:lpstr>
      <vt:lpstr>显示时间</vt:lpstr>
      <vt:lpstr>电子表设计</vt:lpstr>
      <vt:lpstr>设计音乐闹钟</vt:lpstr>
      <vt:lpstr>设计音乐闹钟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hasee</cp:lastModifiedBy>
  <cp:revision>1491</cp:revision>
  <dcterms:created xsi:type="dcterms:W3CDTF">2019-01-29T07:56:12Z</dcterms:created>
  <dcterms:modified xsi:type="dcterms:W3CDTF">2019-03-20T08:31:41Z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